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</p:sldMasterIdLst>
  <p:notesMasterIdLst>
    <p:notesMasterId r:id="rId44"/>
  </p:notesMasterIdLst>
  <p:handoutMasterIdLst>
    <p:handoutMasterId r:id="rId45"/>
  </p:handoutMasterIdLst>
  <p:sldIdLst>
    <p:sldId id="1502" r:id="rId6"/>
    <p:sldId id="1568" r:id="rId7"/>
    <p:sldId id="1564" r:id="rId8"/>
    <p:sldId id="1518" r:id="rId9"/>
    <p:sldId id="1519" r:id="rId10"/>
    <p:sldId id="1520" r:id="rId11"/>
    <p:sldId id="1563" r:id="rId12"/>
    <p:sldId id="1521" r:id="rId13"/>
    <p:sldId id="1522" r:id="rId14"/>
    <p:sldId id="1523" r:id="rId15"/>
    <p:sldId id="1524" r:id="rId16"/>
    <p:sldId id="1525" r:id="rId17"/>
    <p:sldId id="1527" r:id="rId18"/>
    <p:sldId id="1528" r:id="rId19"/>
    <p:sldId id="1529" r:id="rId20"/>
    <p:sldId id="1530" r:id="rId21"/>
    <p:sldId id="1532" r:id="rId22"/>
    <p:sldId id="1534" r:id="rId23"/>
    <p:sldId id="1567" r:id="rId24"/>
    <p:sldId id="1537" r:id="rId25"/>
    <p:sldId id="1538" r:id="rId26"/>
    <p:sldId id="1539" r:id="rId27"/>
    <p:sldId id="1560" r:id="rId28"/>
    <p:sldId id="1541" r:id="rId29"/>
    <p:sldId id="1544" r:id="rId30"/>
    <p:sldId id="1545" r:id="rId31"/>
    <p:sldId id="1570" r:id="rId32"/>
    <p:sldId id="1546" r:id="rId33"/>
    <p:sldId id="1548" r:id="rId34"/>
    <p:sldId id="1549" r:id="rId35"/>
    <p:sldId id="1571" r:id="rId36"/>
    <p:sldId id="1550" r:id="rId37"/>
    <p:sldId id="1561" r:id="rId38"/>
    <p:sldId id="1562" r:id="rId39"/>
    <p:sldId id="1565" r:id="rId40"/>
    <p:sldId id="1569" r:id="rId41"/>
    <p:sldId id="1566" r:id="rId42"/>
    <p:sldId id="1516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2CB"/>
    <a:srgbClr val="CBB3AD"/>
    <a:srgbClr val="E6E6E6"/>
    <a:srgbClr val="FFFFFF"/>
    <a:srgbClr val="0078D7"/>
    <a:srgbClr val="000000"/>
    <a:srgbClr val="FF8C00"/>
    <a:srgbClr val="D83B01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 autoAdjust="0"/>
    <p:restoredTop sz="72712" autoAdjust="0"/>
  </p:normalViewPr>
  <p:slideViewPr>
    <p:cSldViewPr snapToGrid="0">
      <p:cViewPr varScale="1">
        <p:scale>
          <a:sx n="107" d="100"/>
          <a:sy n="107" d="100"/>
        </p:scale>
        <p:origin x="1480" y="184"/>
      </p:cViewPr>
      <p:guideLst/>
    </p:cSldViewPr>
  </p:slideViewPr>
  <p:outlineViewPr>
    <p:cViewPr>
      <p:scale>
        <a:sx n="33" d="100"/>
        <a:sy n="33" d="100"/>
      </p:scale>
      <p:origin x="0" y="-9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ableStyles" Target="tableStyles.xml"/><Relationship Id="rId51" Type="http://schemas.microsoft.com/office/2015/10/relationships/revisionInfo" Target="revisionInfo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2114BF-C241-4F1D-95DB-9C2316CA5EA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8AEFF2-1835-4639-9C35-3DD32F85A157}">
      <dgm:prSet custT="1"/>
      <dgm:spPr>
        <a:ln>
          <a:noFill/>
        </a:ln>
      </dgm:spPr>
      <dgm:t>
        <a:bodyPr/>
        <a:lstStyle/>
        <a:p>
          <a:pPr rtl="0"/>
          <a:r>
            <a:rPr lang="en-US" sz="2800" baseline="0" dirty="0"/>
            <a:t>Cognitive Services</a:t>
          </a:r>
          <a:endParaRPr lang="en-US" sz="2800" dirty="0"/>
        </a:p>
      </dgm:t>
    </dgm:pt>
    <dgm:pt modelId="{6F63A8C6-06F3-45F3-A4F6-ECECE6894774}" type="parTrans" cxnId="{6CFCFFF5-2E7B-4649-AF4F-8D1A937F77E2}">
      <dgm:prSet/>
      <dgm:spPr/>
      <dgm:t>
        <a:bodyPr/>
        <a:lstStyle/>
        <a:p>
          <a:endParaRPr lang="en-US"/>
        </a:p>
      </dgm:t>
    </dgm:pt>
    <dgm:pt modelId="{A1FE0FB6-3A4C-459F-B791-AF631C4BFC81}" type="sibTrans" cxnId="{6CFCFFF5-2E7B-4649-AF4F-8D1A937F77E2}">
      <dgm:prSet/>
      <dgm:spPr/>
      <dgm:t>
        <a:bodyPr/>
        <a:lstStyle/>
        <a:p>
          <a:endParaRPr lang="en-US"/>
        </a:p>
      </dgm:t>
    </dgm:pt>
    <dgm:pt modelId="{4028B813-92F6-41BD-A1DA-05C4956C7912}">
      <dgm:prSet custT="1"/>
      <dgm:spPr>
        <a:ln>
          <a:noFill/>
        </a:ln>
      </dgm:spPr>
      <dgm:t>
        <a:bodyPr/>
        <a:lstStyle/>
        <a:p>
          <a:pPr rtl="0"/>
          <a:r>
            <a:rPr lang="en-US" sz="2800" baseline="0" dirty="0"/>
            <a:t>Customizable Cognitive Services</a:t>
          </a:r>
          <a:endParaRPr lang="en-US" sz="2800" dirty="0"/>
        </a:p>
      </dgm:t>
    </dgm:pt>
    <dgm:pt modelId="{8A380F54-E8DE-48FD-A4A5-E4CA7B6B6480}" type="parTrans" cxnId="{F1D2B468-9369-4B3C-8D4B-94FFF55C7981}">
      <dgm:prSet/>
      <dgm:spPr/>
      <dgm:t>
        <a:bodyPr/>
        <a:lstStyle/>
        <a:p>
          <a:endParaRPr lang="en-US"/>
        </a:p>
      </dgm:t>
    </dgm:pt>
    <dgm:pt modelId="{F9C2DFC2-4182-4C3C-9958-F283108169E8}" type="sibTrans" cxnId="{F1D2B468-9369-4B3C-8D4B-94FFF55C7981}">
      <dgm:prSet/>
      <dgm:spPr/>
      <dgm:t>
        <a:bodyPr/>
        <a:lstStyle/>
        <a:p>
          <a:endParaRPr lang="en-US"/>
        </a:p>
      </dgm:t>
    </dgm:pt>
    <dgm:pt modelId="{80564C7F-9913-4B48-B186-BD4C7DBE62C0}">
      <dgm:prSet custT="1"/>
      <dgm:spPr>
        <a:ln>
          <a:noFill/>
        </a:ln>
      </dgm:spPr>
      <dgm:t>
        <a:bodyPr/>
        <a:lstStyle/>
        <a:p>
          <a:pPr rtl="0"/>
          <a:r>
            <a:rPr lang="en-US" sz="2800" baseline="0" dirty="0"/>
            <a:t>Azure Machine </a:t>
          </a:r>
          <a:r>
            <a:rPr lang="en-US" sz="2800" baseline="0" dirty="0" smtClean="0"/>
            <a:t>Learning</a:t>
          </a:r>
          <a:endParaRPr lang="en-US" sz="2800" dirty="0"/>
        </a:p>
      </dgm:t>
    </dgm:pt>
    <dgm:pt modelId="{D1187905-41BF-4F6D-81D9-C4BDCBB655A1}" type="parTrans" cxnId="{ABC54262-DDBB-428E-AED4-4106CCE971FC}">
      <dgm:prSet/>
      <dgm:spPr/>
      <dgm:t>
        <a:bodyPr/>
        <a:lstStyle/>
        <a:p>
          <a:endParaRPr lang="en-US"/>
        </a:p>
      </dgm:t>
    </dgm:pt>
    <dgm:pt modelId="{55F23965-D6FC-403A-B685-7E4547905D12}" type="sibTrans" cxnId="{ABC54262-DDBB-428E-AED4-4106CCE971FC}">
      <dgm:prSet/>
      <dgm:spPr/>
      <dgm:t>
        <a:bodyPr/>
        <a:lstStyle/>
        <a:p>
          <a:endParaRPr lang="en-US"/>
        </a:p>
      </dgm:t>
    </dgm:pt>
    <dgm:pt modelId="{7A35B436-BE7B-4C55-999C-568529A57266}">
      <dgm:prSet custT="1"/>
      <dgm:spPr>
        <a:ln>
          <a:noFill/>
        </a:ln>
      </dgm:spPr>
      <dgm:t>
        <a:bodyPr/>
        <a:lstStyle/>
        <a:p>
          <a:pPr rtl="0"/>
          <a:r>
            <a:rPr lang="en-US" sz="2800" baseline="0" dirty="0"/>
            <a:t>Cognitive Toolkit (CNTK)</a:t>
          </a:r>
          <a:endParaRPr lang="en-US" sz="2800" dirty="0"/>
        </a:p>
      </dgm:t>
    </dgm:pt>
    <dgm:pt modelId="{4EFC89EB-8BE7-4010-A01A-014785E6429E}" type="parTrans" cxnId="{3424977D-B6ED-4D1A-921A-2231FBC837DA}">
      <dgm:prSet/>
      <dgm:spPr/>
      <dgm:t>
        <a:bodyPr/>
        <a:lstStyle/>
        <a:p>
          <a:endParaRPr lang="en-US"/>
        </a:p>
      </dgm:t>
    </dgm:pt>
    <dgm:pt modelId="{B7632235-9780-4811-8276-027A3AE74717}" type="sibTrans" cxnId="{3424977D-B6ED-4D1A-921A-2231FBC837DA}">
      <dgm:prSet/>
      <dgm:spPr/>
      <dgm:t>
        <a:bodyPr/>
        <a:lstStyle/>
        <a:p>
          <a:endParaRPr lang="en-US"/>
        </a:p>
      </dgm:t>
    </dgm:pt>
    <dgm:pt modelId="{A98620D6-E5AB-4252-A196-1CB83361DD06}" type="pres">
      <dgm:prSet presAssocID="{DB2114BF-C241-4F1D-95DB-9C2316CA5EA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AFD43C-4CE6-42E4-84BB-F60DC3E0F489}" type="pres">
      <dgm:prSet presAssocID="{6B8AEFF2-1835-4639-9C35-3DD32F85A157}" presName="node" presStyleLbl="node1" presStyleIdx="0" presStyleCnt="4" custLinFactNeighborY="-261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1EF0E-6648-4DF4-8D9D-C45549C7BA53}" type="pres">
      <dgm:prSet presAssocID="{A1FE0FB6-3A4C-459F-B791-AF631C4BFC81}" presName="sibTrans" presStyleCnt="0"/>
      <dgm:spPr/>
    </dgm:pt>
    <dgm:pt modelId="{8CB6064A-6D91-4964-8508-1411A796A146}" type="pres">
      <dgm:prSet presAssocID="{4028B813-92F6-41BD-A1DA-05C4956C7912}" presName="node" presStyleLbl="node1" presStyleIdx="1" presStyleCnt="4" custLinFactNeighborY="-261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6B2474-986E-479D-A6C8-EEE50BFF4F92}" type="pres">
      <dgm:prSet presAssocID="{F9C2DFC2-4182-4C3C-9958-F283108169E8}" presName="sibTrans" presStyleCnt="0"/>
      <dgm:spPr/>
    </dgm:pt>
    <dgm:pt modelId="{40E5A8A5-B5CD-4DFD-B739-B5A25B322257}" type="pres">
      <dgm:prSet presAssocID="{80564C7F-9913-4B48-B186-BD4C7DBE62C0}" presName="node" presStyleLbl="node1" presStyleIdx="2" presStyleCnt="4" custLinFactNeighborY="-261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05EC0-31FE-40D5-907D-D655210C4CCE}" type="pres">
      <dgm:prSet presAssocID="{55F23965-D6FC-403A-B685-7E4547905D12}" presName="sibTrans" presStyleCnt="0"/>
      <dgm:spPr/>
    </dgm:pt>
    <dgm:pt modelId="{EBEABC6F-5296-405A-9580-CE912F047ED9}" type="pres">
      <dgm:prSet presAssocID="{7A35B436-BE7B-4C55-999C-568529A57266}" presName="node" presStyleLbl="node1" presStyleIdx="3" presStyleCnt="4" custLinFactNeighborY="-261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24977D-B6ED-4D1A-921A-2231FBC837DA}" srcId="{DB2114BF-C241-4F1D-95DB-9C2316CA5EA2}" destId="{7A35B436-BE7B-4C55-999C-568529A57266}" srcOrd="3" destOrd="0" parTransId="{4EFC89EB-8BE7-4010-A01A-014785E6429E}" sibTransId="{B7632235-9780-4811-8276-027A3AE74717}"/>
    <dgm:cxn modelId="{6CFCFFF5-2E7B-4649-AF4F-8D1A937F77E2}" srcId="{DB2114BF-C241-4F1D-95DB-9C2316CA5EA2}" destId="{6B8AEFF2-1835-4639-9C35-3DD32F85A157}" srcOrd="0" destOrd="0" parTransId="{6F63A8C6-06F3-45F3-A4F6-ECECE6894774}" sibTransId="{A1FE0FB6-3A4C-459F-B791-AF631C4BFC81}"/>
    <dgm:cxn modelId="{A2EF9E70-908D-FE48-B7CC-58592D6C64E8}" type="presOf" srcId="{DB2114BF-C241-4F1D-95DB-9C2316CA5EA2}" destId="{A98620D6-E5AB-4252-A196-1CB83361DD06}" srcOrd="0" destOrd="0" presId="urn:microsoft.com/office/officeart/2005/8/layout/default"/>
    <dgm:cxn modelId="{A7730166-0ADF-E046-A7A5-D4A34BA876E9}" type="presOf" srcId="{80564C7F-9913-4B48-B186-BD4C7DBE62C0}" destId="{40E5A8A5-B5CD-4DFD-B739-B5A25B322257}" srcOrd="0" destOrd="0" presId="urn:microsoft.com/office/officeart/2005/8/layout/default"/>
    <dgm:cxn modelId="{925F73AD-1525-C648-BA28-A41A2A459DCC}" type="presOf" srcId="{4028B813-92F6-41BD-A1DA-05C4956C7912}" destId="{8CB6064A-6D91-4964-8508-1411A796A146}" srcOrd="0" destOrd="0" presId="urn:microsoft.com/office/officeart/2005/8/layout/default"/>
    <dgm:cxn modelId="{ABC54262-DDBB-428E-AED4-4106CCE971FC}" srcId="{DB2114BF-C241-4F1D-95DB-9C2316CA5EA2}" destId="{80564C7F-9913-4B48-B186-BD4C7DBE62C0}" srcOrd="2" destOrd="0" parTransId="{D1187905-41BF-4F6D-81D9-C4BDCBB655A1}" sibTransId="{55F23965-D6FC-403A-B685-7E4547905D12}"/>
    <dgm:cxn modelId="{F1D2B468-9369-4B3C-8D4B-94FFF55C7981}" srcId="{DB2114BF-C241-4F1D-95DB-9C2316CA5EA2}" destId="{4028B813-92F6-41BD-A1DA-05C4956C7912}" srcOrd="1" destOrd="0" parTransId="{8A380F54-E8DE-48FD-A4A5-E4CA7B6B6480}" sibTransId="{F9C2DFC2-4182-4C3C-9958-F283108169E8}"/>
    <dgm:cxn modelId="{9100D822-DD3C-D44F-9DD0-9552E6C02E7F}" type="presOf" srcId="{6B8AEFF2-1835-4639-9C35-3DD32F85A157}" destId="{81AFD43C-4CE6-42E4-84BB-F60DC3E0F489}" srcOrd="0" destOrd="0" presId="urn:microsoft.com/office/officeart/2005/8/layout/default"/>
    <dgm:cxn modelId="{AD907C36-BAB9-9145-847A-8D0A5E9ECF2A}" type="presOf" srcId="{7A35B436-BE7B-4C55-999C-568529A57266}" destId="{EBEABC6F-5296-405A-9580-CE912F047ED9}" srcOrd="0" destOrd="0" presId="urn:microsoft.com/office/officeart/2005/8/layout/default"/>
    <dgm:cxn modelId="{5EFC59EC-0EA2-EB4C-B5BC-53663CC388F9}" type="presParOf" srcId="{A98620D6-E5AB-4252-A196-1CB83361DD06}" destId="{81AFD43C-4CE6-42E4-84BB-F60DC3E0F489}" srcOrd="0" destOrd="0" presId="urn:microsoft.com/office/officeart/2005/8/layout/default"/>
    <dgm:cxn modelId="{21F1A2C1-63BF-8B44-97BC-8F3A7E872449}" type="presParOf" srcId="{A98620D6-E5AB-4252-A196-1CB83361DD06}" destId="{7091EF0E-6648-4DF4-8D9D-C45549C7BA53}" srcOrd="1" destOrd="0" presId="urn:microsoft.com/office/officeart/2005/8/layout/default"/>
    <dgm:cxn modelId="{43211EE3-F142-2F40-8413-84B853FC8ED7}" type="presParOf" srcId="{A98620D6-E5AB-4252-A196-1CB83361DD06}" destId="{8CB6064A-6D91-4964-8508-1411A796A146}" srcOrd="2" destOrd="0" presId="urn:microsoft.com/office/officeart/2005/8/layout/default"/>
    <dgm:cxn modelId="{4D852C8B-967E-AF46-93DD-E657DAD17DB3}" type="presParOf" srcId="{A98620D6-E5AB-4252-A196-1CB83361DD06}" destId="{766B2474-986E-479D-A6C8-EEE50BFF4F92}" srcOrd="3" destOrd="0" presId="urn:microsoft.com/office/officeart/2005/8/layout/default"/>
    <dgm:cxn modelId="{6F7FF51D-6B58-AD4F-B0E3-AF6132FF8CC2}" type="presParOf" srcId="{A98620D6-E5AB-4252-A196-1CB83361DD06}" destId="{40E5A8A5-B5CD-4DFD-B739-B5A25B322257}" srcOrd="4" destOrd="0" presId="urn:microsoft.com/office/officeart/2005/8/layout/default"/>
    <dgm:cxn modelId="{44911D1D-690B-7D4B-94BD-F60CF1996792}" type="presParOf" srcId="{A98620D6-E5AB-4252-A196-1CB83361DD06}" destId="{81105EC0-31FE-40D5-907D-D655210C4CCE}" srcOrd="5" destOrd="0" presId="urn:microsoft.com/office/officeart/2005/8/layout/default"/>
    <dgm:cxn modelId="{FB716AFC-423C-9245-A404-7E6621995AFF}" type="presParOf" srcId="{A98620D6-E5AB-4252-A196-1CB83361DD06}" destId="{EBEABC6F-5296-405A-9580-CE912F047ED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FD43C-4CE6-42E4-84BB-F60DC3E0F489}">
      <dsp:nvSpPr>
        <dsp:cNvPr id="0" name=""/>
        <dsp:cNvSpPr/>
      </dsp:nvSpPr>
      <dsp:spPr>
        <a:xfrm>
          <a:off x="3386" y="0"/>
          <a:ext cx="2686335" cy="16118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dirty="0"/>
            <a:t>Cognitive Services</a:t>
          </a:r>
          <a:endParaRPr lang="en-US" sz="2800" kern="1200" dirty="0"/>
        </a:p>
      </dsp:txBody>
      <dsp:txXfrm>
        <a:off x="3386" y="0"/>
        <a:ext cx="2686335" cy="1611801"/>
      </dsp:txXfrm>
    </dsp:sp>
    <dsp:sp modelId="{8CB6064A-6D91-4964-8508-1411A796A146}">
      <dsp:nvSpPr>
        <dsp:cNvPr id="0" name=""/>
        <dsp:cNvSpPr/>
      </dsp:nvSpPr>
      <dsp:spPr>
        <a:xfrm>
          <a:off x="2958355" y="0"/>
          <a:ext cx="2686335" cy="16118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dirty="0"/>
            <a:t>Customizable Cognitive Services</a:t>
          </a:r>
          <a:endParaRPr lang="en-US" sz="2800" kern="1200" dirty="0"/>
        </a:p>
      </dsp:txBody>
      <dsp:txXfrm>
        <a:off x="2958355" y="0"/>
        <a:ext cx="2686335" cy="1611801"/>
      </dsp:txXfrm>
    </dsp:sp>
    <dsp:sp modelId="{40E5A8A5-B5CD-4DFD-B739-B5A25B322257}">
      <dsp:nvSpPr>
        <dsp:cNvPr id="0" name=""/>
        <dsp:cNvSpPr/>
      </dsp:nvSpPr>
      <dsp:spPr>
        <a:xfrm>
          <a:off x="5913324" y="0"/>
          <a:ext cx="2686335" cy="16118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dirty="0"/>
            <a:t>Azure Machine </a:t>
          </a:r>
          <a:r>
            <a:rPr lang="en-US" sz="2800" kern="1200" baseline="0" dirty="0" smtClean="0"/>
            <a:t>Learning</a:t>
          </a:r>
          <a:endParaRPr lang="en-US" sz="2800" kern="1200" dirty="0"/>
        </a:p>
      </dsp:txBody>
      <dsp:txXfrm>
        <a:off x="5913324" y="0"/>
        <a:ext cx="2686335" cy="1611801"/>
      </dsp:txXfrm>
    </dsp:sp>
    <dsp:sp modelId="{EBEABC6F-5296-405A-9580-CE912F047ED9}">
      <dsp:nvSpPr>
        <dsp:cNvPr id="0" name=""/>
        <dsp:cNvSpPr/>
      </dsp:nvSpPr>
      <dsp:spPr>
        <a:xfrm>
          <a:off x="8868294" y="0"/>
          <a:ext cx="2686335" cy="16118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dirty="0"/>
            <a:t>Cognitive Toolkit (CNTK)</a:t>
          </a:r>
          <a:endParaRPr lang="en-US" sz="2800" kern="1200" dirty="0"/>
        </a:p>
      </dsp:txBody>
      <dsp:txXfrm>
        <a:off x="8868294" y="0"/>
        <a:ext cx="2686335" cy="1611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9/26/17 3:41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9/26/17 3:41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9/26/17 3:41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607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660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C4A3E-1656-4C41-A37E-58C0206A33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833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922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C4A3E-1656-4C41-A37E-58C0206A33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84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147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C4A3E-1656-4C41-A37E-58C0206A33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187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232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C4A3E-1656-4C41-A37E-58C0206A33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42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73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ModernBiz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08" marR="0" lvl="0" indent="0" algn="l" defTabSz="9240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298EA-D246-4B2A-8132-EC416373A9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14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ModernBiz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08" marR="0" lvl="0" indent="0" algn="l" defTabSz="9240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298EA-D246-4B2A-8132-EC416373A9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887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560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695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560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435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B8548-015C-4D34-B965-6EAA61AD5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471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9605">
              <a:spcAft>
                <a:spcPts val="350"/>
              </a:spcAft>
              <a:defRPr/>
            </a:pPr>
            <a:endParaRPr lang="en-US" dirty="0">
              <a:gradFill>
                <a:gsLst>
                  <a:gs pos="5439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560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341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1190625"/>
            <a:ext cx="5716588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9605">
              <a:spcAft>
                <a:spcPts val="350"/>
              </a:spcAft>
              <a:defRPr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77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778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249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1190625"/>
            <a:ext cx="5716588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9605">
              <a:spcAft>
                <a:spcPts val="350"/>
              </a:spcAft>
              <a:defRPr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77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778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010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820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B8548-015C-4D34-B965-6EAA61AD5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325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B8548-015C-4D34-B965-6EAA61AD5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01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47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B8548-015C-4D34-B965-6EAA61AD5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20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EAAE8-B538-48EB-83B5-2B364220CC8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156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560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57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560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412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560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367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412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00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84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9/26/17 3:41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ModernBiz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08" marR="0" lvl="0" indent="0" algn="l" defTabSz="9240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298EA-D246-4B2A-8132-EC416373A9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97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04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08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04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76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ModernBiz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08" marR="0" lvl="0" indent="0" algn="l" defTabSz="9240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298EA-D246-4B2A-8132-EC416373A9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287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78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1371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xmlns="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47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364663" y="6372903"/>
            <a:ext cx="2797175" cy="371475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32563" rtl="0" eaLnBrk="1" latinLnBrk="0" hangingPunct="1">
              <a:lnSpc>
                <a:spcPct val="90000"/>
              </a:lnSpc>
              <a:spcAft>
                <a:spcPts val="600"/>
              </a:spcAft>
              <a:defRPr lang="en-US" sz="2000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9677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364663" y="6372903"/>
            <a:ext cx="2797175" cy="371475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32563" rtl="0" eaLnBrk="1" latinLnBrk="0" hangingPunct="1">
              <a:lnSpc>
                <a:spcPct val="90000"/>
              </a:lnSpc>
              <a:spcAft>
                <a:spcPts val="600"/>
              </a:spcAft>
              <a:defRPr lang="en-US" sz="2000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70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2056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50675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64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xmlns="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8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517" r:id="rId14"/>
    <p:sldLayoutId id="2147484492" r:id="rId15"/>
    <p:sldLayoutId id="2147484493" r:id="rId16"/>
    <p:sldLayoutId id="2147484494" r:id="rId17"/>
    <p:sldLayoutId id="2147484519" r:id="rId18"/>
    <p:sldLayoutId id="2147484520" r:id="rId19"/>
    <p:sldLayoutId id="2147484521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16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8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.wdp"/><Relationship Id="rId5" Type="http://schemas.openxmlformats.org/officeDocument/2006/relationships/image" Target="../media/image48.sv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2.wdp"/><Relationship Id="rId5" Type="http://schemas.openxmlformats.org/officeDocument/2006/relationships/image" Target="../media/image50.sv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microsoft.com/office/2007/relationships/hdphoto" Target="../media/hdphoto7.wdp"/><Relationship Id="rId13" Type="http://schemas.openxmlformats.org/officeDocument/2006/relationships/image" Target="../media/image31.png"/><Relationship Id="rId14" Type="http://schemas.microsoft.com/office/2007/relationships/hdphoto" Target="../media/hdphoto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microsoft.com/office/2007/relationships/hdphoto" Target="../media/hdphoto3.wdp"/><Relationship Id="rId5" Type="http://schemas.openxmlformats.org/officeDocument/2006/relationships/image" Target="../media/image27.png"/><Relationship Id="rId6" Type="http://schemas.microsoft.com/office/2007/relationships/hdphoto" Target="../media/hdphoto4.wdp"/><Relationship Id="rId7" Type="http://schemas.openxmlformats.org/officeDocument/2006/relationships/image" Target="../media/image28.png"/><Relationship Id="rId8" Type="http://schemas.microsoft.com/office/2007/relationships/hdphoto" Target="../media/hdphoto5.wdp"/><Relationship Id="rId9" Type="http://schemas.openxmlformats.org/officeDocument/2006/relationships/image" Target="../media/image29.png"/><Relationship Id="rId10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wmf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developer </a:t>
            </a:r>
            <a:r>
              <a:rPr lang="en-US" dirty="0" err="1" smtClean="0"/>
              <a:t>bootcamp</a:t>
            </a:r>
            <a:r>
              <a:rPr lang="en-US" dirty="0" smtClean="0"/>
              <a:t>: Introduction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0" y="3041371"/>
            <a:ext cx="9143937" cy="1828007"/>
          </a:xfrm>
        </p:spPr>
        <p:txBody>
          <a:bodyPr/>
          <a:lstStyle/>
          <a:p>
            <a:r>
              <a:rPr lang="en-US" dirty="0" smtClean="0"/>
              <a:t>James Carpinter</a:t>
            </a:r>
            <a:endParaRPr lang="en-US" dirty="0"/>
          </a:p>
          <a:p>
            <a:r>
              <a:rPr lang="en-US" sz="2400" dirty="0" smtClean="0"/>
              <a:t>CTO, </a:t>
            </a:r>
            <a:r>
              <a:rPr lang="en-US" sz="2400" dirty="0" err="1" smtClean="0"/>
              <a:t>Zarmada</a:t>
            </a:r>
            <a:r>
              <a:rPr lang="en-US" sz="2400" dirty="0" smtClean="0"/>
              <a:t> | Microsoft Regional Director</a:t>
            </a:r>
          </a:p>
          <a:p>
            <a:r>
              <a:rPr lang="en-US" sz="2400" dirty="0" err="1" smtClean="0"/>
              <a:t>james@zarmada.com</a:t>
            </a:r>
            <a:r>
              <a:rPr lang="en-US" sz="2400" dirty="0" smtClean="0"/>
              <a:t> | @</a:t>
            </a:r>
            <a:r>
              <a:rPr lang="en-US" sz="2400" dirty="0" err="1" smtClean="0"/>
              <a:t>jamescarpinter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engage"/>
          <p:cNvSpPr/>
          <p:nvPr/>
        </p:nvSpPr>
        <p:spPr bwMode="auto">
          <a:xfrm>
            <a:off x="2342939" y="2107899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 dirty="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Engage your customers</a:t>
            </a:r>
          </a:p>
        </p:txBody>
      </p:sp>
      <p:sp>
        <p:nvSpPr>
          <p:cNvPr id="71" name="empower"/>
          <p:cNvSpPr/>
          <p:nvPr/>
        </p:nvSpPr>
        <p:spPr bwMode="auto">
          <a:xfrm>
            <a:off x="2342939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Enable your employees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70" name="optimize"/>
          <p:cNvSpPr/>
          <p:nvPr/>
        </p:nvSpPr>
        <p:spPr bwMode="auto">
          <a:xfrm>
            <a:off x="7753346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 dirty="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Optimize your operations</a:t>
            </a:r>
          </a:p>
        </p:txBody>
      </p:sp>
      <p:sp>
        <p:nvSpPr>
          <p:cNvPr id="68" name="transform"/>
          <p:cNvSpPr/>
          <p:nvPr/>
        </p:nvSpPr>
        <p:spPr bwMode="auto">
          <a:xfrm>
            <a:off x="7753346" y="2133037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Transform your products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481" y="314704"/>
            <a:ext cx="11887878" cy="917575"/>
          </a:xfrm>
        </p:spPr>
        <p:txBody>
          <a:bodyPr/>
          <a:lstStyle/>
          <a:p>
            <a:pPr algn="ctr"/>
            <a:r>
              <a:rPr lang="en-US" sz="4488" dirty="0"/>
              <a:t>Digital Transformation </a:t>
            </a:r>
            <a:r>
              <a:rPr lang="en-US" sz="4488" dirty="0">
                <a:solidFill>
                  <a:schemeClr val="tx2"/>
                </a:solidFill>
              </a:rPr>
              <a:t>+</a:t>
            </a:r>
            <a:r>
              <a:rPr lang="en-US" sz="4488" dirty="0"/>
              <a:t> AI</a:t>
            </a:r>
          </a:p>
        </p:txBody>
      </p:sp>
      <p:sp>
        <p:nvSpPr>
          <p:cNvPr id="73" name="Oval 72"/>
          <p:cNvSpPr/>
          <p:nvPr/>
        </p:nvSpPr>
        <p:spPr bwMode="auto">
          <a:xfrm flipH="1">
            <a:off x="4399447" y="2077887"/>
            <a:ext cx="3539604" cy="3539605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04568" y="2036061"/>
            <a:ext cx="1203627" cy="1203627"/>
            <a:chOff x="3005483" y="2840991"/>
            <a:chExt cx="1312542" cy="1312542"/>
          </a:xfrm>
        </p:grpSpPr>
        <p:sp>
          <p:nvSpPr>
            <p:cNvPr id="92" name="Oval 91"/>
            <p:cNvSpPr/>
            <p:nvPr/>
          </p:nvSpPr>
          <p:spPr bwMode="auto">
            <a:xfrm>
              <a:off x="3005483" y="2840991"/>
              <a:ext cx="1312542" cy="1312542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158834" y="2994342"/>
              <a:ext cx="1005840" cy="1005840"/>
              <a:chOff x="2486149" y="3040062"/>
              <a:chExt cx="914400" cy="9144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2486149" y="3040062"/>
                <a:ext cx="914400" cy="91440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718485" y="3301180"/>
                <a:ext cx="449726" cy="392158"/>
                <a:chOff x="2532420" y="3433223"/>
                <a:chExt cx="529777" cy="461962"/>
              </a:xfrm>
            </p:grpSpPr>
            <p:sp>
              <p:nvSpPr>
                <p:cNvPr id="38" name="Freeform 5"/>
                <p:cNvSpPr>
                  <a:spLocks noEditPoints="1"/>
                </p:cNvSpPr>
                <p:nvPr/>
              </p:nvSpPr>
              <p:spPr bwMode="auto">
                <a:xfrm>
                  <a:off x="2671755" y="3476422"/>
                  <a:ext cx="390442" cy="418763"/>
                </a:xfrm>
                <a:custGeom>
                  <a:avLst/>
                  <a:gdLst>
                    <a:gd name="T0" fmla="*/ 94 w 112"/>
                    <a:gd name="T1" fmla="*/ 43 h 120"/>
                    <a:gd name="T2" fmla="*/ 104 w 112"/>
                    <a:gd name="T3" fmla="*/ 24 h 120"/>
                    <a:gd name="T4" fmla="*/ 80 w 112"/>
                    <a:gd name="T5" fmla="*/ 0 h 120"/>
                    <a:gd name="T6" fmla="*/ 56 w 112"/>
                    <a:gd name="T7" fmla="*/ 24 h 120"/>
                    <a:gd name="T8" fmla="*/ 66 w 112"/>
                    <a:gd name="T9" fmla="*/ 43 h 120"/>
                    <a:gd name="T10" fmla="*/ 51 w 112"/>
                    <a:gd name="T11" fmla="*/ 58 h 120"/>
                    <a:gd name="T12" fmla="*/ 32 w 112"/>
                    <a:gd name="T13" fmla="*/ 48 h 120"/>
                    <a:gd name="T14" fmla="*/ 8 w 112"/>
                    <a:gd name="T15" fmla="*/ 72 h 120"/>
                    <a:gd name="T16" fmla="*/ 18 w 112"/>
                    <a:gd name="T17" fmla="*/ 91 h 120"/>
                    <a:gd name="T18" fmla="*/ 0 w 112"/>
                    <a:gd name="T19" fmla="*/ 120 h 120"/>
                    <a:gd name="T20" fmla="*/ 8 w 112"/>
                    <a:gd name="T21" fmla="*/ 120 h 120"/>
                    <a:gd name="T22" fmla="*/ 32 w 112"/>
                    <a:gd name="T23" fmla="*/ 96 h 120"/>
                    <a:gd name="T24" fmla="*/ 56 w 112"/>
                    <a:gd name="T25" fmla="*/ 120 h 120"/>
                    <a:gd name="T26" fmla="*/ 64 w 112"/>
                    <a:gd name="T27" fmla="*/ 120 h 120"/>
                    <a:gd name="T28" fmla="*/ 46 w 112"/>
                    <a:gd name="T29" fmla="*/ 91 h 120"/>
                    <a:gd name="T30" fmla="*/ 56 w 112"/>
                    <a:gd name="T31" fmla="*/ 72 h 120"/>
                    <a:gd name="T32" fmla="*/ 80 w 112"/>
                    <a:gd name="T33" fmla="*/ 48 h 120"/>
                    <a:gd name="T34" fmla="*/ 104 w 112"/>
                    <a:gd name="T35" fmla="*/ 72 h 120"/>
                    <a:gd name="T36" fmla="*/ 112 w 112"/>
                    <a:gd name="T37" fmla="*/ 72 h 120"/>
                    <a:gd name="T38" fmla="*/ 94 w 112"/>
                    <a:gd name="T39" fmla="*/ 43 h 120"/>
                    <a:gd name="T40" fmla="*/ 32 w 112"/>
                    <a:gd name="T41" fmla="*/ 88 h 120"/>
                    <a:gd name="T42" fmla="*/ 16 w 112"/>
                    <a:gd name="T43" fmla="*/ 72 h 120"/>
                    <a:gd name="T44" fmla="*/ 32 w 112"/>
                    <a:gd name="T45" fmla="*/ 56 h 120"/>
                    <a:gd name="T46" fmla="*/ 48 w 112"/>
                    <a:gd name="T47" fmla="*/ 72 h 120"/>
                    <a:gd name="T48" fmla="*/ 32 w 112"/>
                    <a:gd name="T49" fmla="*/ 88 h 120"/>
                    <a:gd name="T50" fmla="*/ 80 w 112"/>
                    <a:gd name="T51" fmla="*/ 40 h 120"/>
                    <a:gd name="T52" fmla="*/ 64 w 112"/>
                    <a:gd name="T53" fmla="*/ 24 h 120"/>
                    <a:gd name="T54" fmla="*/ 80 w 112"/>
                    <a:gd name="T55" fmla="*/ 8 h 120"/>
                    <a:gd name="T56" fmla="*/ 96 w 112"/>
                    <a:gd name="T57" fmla="*/ 24 h 120"/>
                    <a:gd name="T58" fmla="*/ 80 w 112"/>
                    <a:gd name="T59" fmla="*/ 4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2" h="120">
                      <a:moveTo>
                        <a:pt x="94" y="43"/>
                      </a:moveTo>
                      <a:cubicBezTo>
                        <a:pt x="100" y="39"/>
                        <a:pt x="104" y="32"/>
                        <a:pt x="104" y="24"/>
                      </a:cubicBezTo>
                      <a:cubicBezTo>
                        <a:pt x="104" y="11"/>
                        <a:pt x="93" y="0"/>
                        <a:pt x="80" y="0"/>
                      </a:cubicBezTo>
                      <a:cubicBezTo>
                        <a:pt x="66" y="0"/>
                        <a:pt x="56" y="11"/>
                        <a:pt x="56" y="24"/>
                      </a:cubicBezTo>
                      <a:cubicBezTo>
                        <a:pt x="56" y="32"/>
                        <a:pt x="60" y="39"/>
                        <a:pt x="66" y="43"/>
                      </a:cubicBezTo>
                      <a:cubicBezTo>
                        <a:pt x="59" y="47"/>
                        <a:pt x="54" y="52"/>
                        <a:pt x="51" y="58"/>
                      </a:cubicBezTo>
                      <a:cubicBezTo>
                        <a:pt x="47" y="52"/>
                        <a:pt x="40" y="48"/>
                        <a:pt x="32" y="48"/>
                      </a:cubicBezTo>
                      <a:cubicBezTo>
                        <a:pt x="18" y="48"/>
                        <a:pt x="8" y="59"/>
                        <a:pt x="8" y="72"/>
                      </a:cubicBezTo>
                      <a:cubicBezTo>
                        <a:pt x="8" y="80"/>
                        <a:pt x="12" y="87"/>
                        <a:pt x="18" y="91"/>
                      </a:cubicBezTo>
                      <a:cubicBezTo>
                        <a:pt x="7" y="97"/>
                        <a:pt x="0" y="108"/>
                        <a:pt x="0" y="120"/>
                      </a:cubicBezTo>
                      <a:cubicBezTo>
                        <a:pt x="8" y="120"/>
                        <a:pt x="8" y="120"/>
                        <a:pt x="8" y="120"/>
                      </a:cubicBezTo>
                      <a:cubicBezTo>
                        <a:pt x="8" y="107"/>
                        <a:pt x="18" y="96"/>
                        <a:pt x="32" y="96"/>
                      </a:cubicBezTo>
                      <a:cubicBezTo>
                        <a:pt x="45" y="96"/>
                        <a:pt x="56" y="107"/>
                        <a:pt x="56" y="120"/>
                      </a:cubicBez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4" y="108"/>
                        <a:pt x="56" y="97"/>
                        <a:pt x="46" y="91"/>
                      </a:cubicBezTo>
                      <a:cubicBezTo>
                        <a:pt x="52" y="87"/>
                        <a:pt x="56" y="80"/>
                        <a:pt x="56" y="72"/>
                      </a:cubicBezTo>
                      <a:cubicBezTo>
                        <a:pt x="56" y="59"/>
                        <a:pt x="66" y="48"/>
                        <a:pt x="80" y="48"/>
                      </a:cubicBezTo>
                      <a:cubicBezTo>
                        <a:pt x="93" y="48"/>
                        <a:pt x="104" y="59"/>
                        <a:pt x="104" y="72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60"/>
                        <a:pt x="104" y="49"/>
                        <a:pt x="94" y="43"/>
                      </a:cubicBezTo>
                      <a:close/>
                      <a:moveTo>
                        <a:pt x="32" y="88"/>
                      </a:moveTo>
                      <a:cubicBezTo>
                        <a:pt x="23" y="88"/>
                        <a:pt x="16" y="81"/>
                        <a:pt x="16" y="72"/>
                      </a:cubicBezTo>
                      <a:cubicBezTo>
                        <a:pt x="16" y="63"/>
                        <a:pt x="23" y="56"/>
                        <a:pt x="32" y="56"/>
                      </a:cubicBezTo>
                      <a:cubicBezTo>
                        <a:pt x="41" y="56"/>
                        <a:pt x="48" y="63"/>
                        <a:pt x="48" y="72"/>
                      </a:cubicBezTo>
                      <a:cubicBezTo>
                        <a:pt x="48" y="81"/>
                        <a:pt x="41" y="88"/>
                        <a:pt x="32" y="88"/>
                      </a:cubicBezTo>
                      <a:close/>
                      <a:moveTo>
                        <a:pt x="80" y="40"/>
                      </a:moveTo>
                      <a:cubicBezTo>
                        <a:pt x="71" y="40"/>
                        <a:pt x="64" y="33"/>
                        <a:pt x="64" y="24"/>
                      </a:cubicBezTo>
                      <a:cubicBezTo>
                        <a:pt x="64" y="15"/>
                        <a:pt x="71" y="8"/>
                        <a:pt x="80" y="8"/>
                      </a:cubicBezTo>
                      <a:cubicBezTo>
                        <a:pt x="89" y="8"/>
                        <a:pt x="96" y="15"/>
                        <a:pt x="96" y="24"/>
                      </a:cubicBezTo>
                      <a:cubicBezTo>
                        <a:pt x="96" y="33"/>
                        <a:pt x="89" y="40"/>
                        <a:pt x="80" y="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9" name="Freeform 6"/>
                <p:cNvSpPr>
                  <a:spLocks noEditPoints="1"/>
                </p:cNvSpPr>
                <p:nvPr/>
              </p:nvSpPr>
              <p:spPr bwMode="auto">
                <a:xfrm>
                  <a:off x="2532420" y="3433223"/>
                  <a:ext cx="303199" cy="170944"/>
                </a:xfrm>
                <a:custGeom>
                  <a:avLst/>
                  <a:gdLst>
                    <a:gd name="T0" fmla="*/ 87 w 87"/>
                    <a:gd name="T1" fmla="*/ 49 h 49"/>
                    <a:gd name="T2" fmla="*/ 19 w 87"/>
                    <a:gd name="T3" fmla="*/ 49 h 49"/>
                    <a:gd name="T4" fmla="*/ 0 w 87"/>
                    <a:gd name="T5" fmla="*/ 30 h 49"/>
                    <a:gd name="T6" fmla="*/ 0 w 87"/>
                    <a:gd name="T7" fmla="*/ 19 h 49"/>
                    <a:gd name="T8" fmla="*/ 19 w 87"/>
                    <a:gd name="T9" fmla="*/ 0 h 49"/>
                    <a:gd name="T10" fmla="*/ 49 w 87"/>
                    <a:gd name="T11" fmla="*/ 0 h 49"/>
                    <a:gd name="T12" fmla="*/ 68 w 87"/>
                    <a:gd name="T13" fmla="*/ 19 h 49"/>
                    <a:gd name="T14" fmla="*/ 68 w 87"/>
                    <a:gd name="T15" fmla="*/ 28 h 49"/>
                    <a:gd name="T16" fmla="*/ 87 w 87"/>
                    <a:gd name="T17" fmla="*/ 49 h 49"/>
                    <a:gd name="T18" fmla="*/ 19 w 87"/>
                    <a:gd name="T19" fmla="*/ 8 h 49"/>
                    <a:gd name="T20" fmla="*/ 8 w 87"/>
                    <a:gd name="T21" fmla="*/ 19 h 49"/>
                    <a:gd name="T22" fmla="*/ 8 w 87"/>
                    <a:gd name="T23" fmla="*/ 30 h 49"/>
                    <a:gd name="T24" fmla="*/ 19 w 87"/>
                    <a:gd name="T25" fmla="*/ 41 h 49"/>
                    <a:gd name="T26" fmla="*/ 69 w 87"/>
                    <a:gd name="T27" fmla="*/ 41 h 49"/>
                    <a:gd name="T28" fmla="*/ 60 w 87"/>
                    <a:gd name="T29" fmla="*/ 31 h 49"/>
                    <a:gd name="T30" fmla="*/ 60 w 87"/>
                    <a:gd name="T31" fmla="*/ 19 h 49"/>
                    <a:gd name="T32" fmla="*/ 49 w 87"/>
                    <a:gd name="T33" fmla="*/ 8 h 49"/>
                    <a:gd name="T34" fmla="*/ 19 w 87"/>
                    <a:gd name="T35" fmla="*/ 8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7" h="49">
                      <a:moveTo>
                        <a:pt x="87" y="49"/>
                      </a:move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9" y="49"/>
                        <a:pt x="0" y="41"/>
                        <a:pt x="0" y="3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9"/>
                        <a:pt x="9" y="0"/>
                        <a:pt x="19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60" y="0"/>
                        <a:pt x="68" y="9"/>
                        <a:pt x="68" y="19"/>
                      </a:cubicBezTo>
                      <a:cubicBezTo>
                        <a:pt x="68" y="28"/>
                        <a:pt x="68" y="28"/>
                        <a:pt x="68" y="28"/>
                      </a:cubicBezTo>
                      <a:lnTo>
                        <a:pt x="87" y="49"/>
                      </a:lnTo>
                      <a:close/>
                      <a:moveTo>
                        <a:pt x="19" y="8"/>
                      </a:moveTo>
                      <a:cubicBezTo>
                        <a:pt x="13" y="8"/>
                        <a:pt x="8" y="13"/>
                        <a:pt x="8" y="19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8" y="36"/>
                        <a:pt x="13" y="41"/>
                        <a:pt x="19" y="41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60" y="31"/>
                        <a:pt x="60" y="31"/>
                        <a:pt x="60" y="31"/>
                      </a:cubicBezTo>
                      <a:cubicBezTo>
                        <a:pt x="60" y="19"/>
                        <a:pt x="60" y="19"/>
                        <a:pt x="60" y="19"/>
                      </a:cubicBezTo>
                      <a:cubicBezTo>
                        <a:pt x="60" y="13"/>
                        <a:pt x="55" y="8"/>
                        <a:pt x="49" y="8"/>
                      </a:cubicBezTo>
                      <a:lnTo>
                        <a:pt x="19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85" name="Freeform 84"/>
          <p:cNvSpPr>
            <a:spLocks/>
          </p:cNvSpPr>
          <p:nvPr/>
        </p:nvSpPr>
        <p:spPr bwMode="auto">
          <a:xfrm rot="6858978" flipH="1" flipV="1">
            <a:off x="4496363" y="3071473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04568" y="4335170"/>
            <a:ext cx="1203627" cy="1203627"/>
            <a:chOff x="3737678" y="5144754"/>
            <a:chExt cx="1312542" cy="1312542"/>
          </a:xfrm>
        </p:grpSpPr>
        <p:sp>
          <p:nvSpPr>
            <p:cNvPr id="97" name="Oval 96"/>
            <p:cNvSpPr/>
            <p:nvPr/>
          </p:nvSpPr>
          <p:spPr bwMode="auto">
            <a:xfrm>
              <a:off x="3737678" y="5144754"/>
              <a:ext cx="1312542" cy="1312542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1029" y="5301378"/>
              <a:ext cx="1005840" cy="1005840"/>
              <a:chOff x="4669408" y="3040062"/>
              <a:chExt cx="914400" cy="9144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669408" y="3040062"/>
                <a:ext cx="914400" cy="91440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4944841" y="3264392"/>
                <a:ext cx="363534" cy="465739"/>
                <a:chOff x="4744392" y="3360420"/>
                <a:chExt cx="428242" cy="548640"/>
              </a:xfrm>
            </p:grpSpPr>
            <p:sp>
              <p:nvSpPr>
                <p:cNvPr id="43" name="Freeform 49"/>
                <p:cNvSpPr>
                  <a:spLocks noEditPoints="1"/>
                </p:cNvSpPr>
                <p:nvPr/>
              </p:nvSpPr>
              <p:spPr bwMode="auto">
                <a:xfrm>
                  <a:off x="4744392" y="3360420"/>
                  <a:ext cx="167995" cy="548640"/>
                </a:xfrm>
                <a:custGeom>
                  <a:avLst/>
                  <a:gdLst>
                    <a:gd name="T0" fmla="*/ 30 w 38"/>
                    <a:gd name="T1" fmla="*/ 70 h 126"/>
                    <a:gd name="T2" fmla="*/ 38 w 38"/>
                    <a:gd name="T3" fmla="*/ 70 h 126"/>
                    <a:gd name="T4" fmla="*/ 38 w 38"/>
                    <a:gd name="T5" fmla="*/ 64 h 126"/>
                    <a:gd name="T6" fmla="*/ 22 w 38"/>
                    <a:gd name="T7" fmla="*/ 64 h 126"/>
                    <a:gd name="T8" fmla="*/ 22 w 38"/>
                    <a:gd name="T9" fmla="*/ 27 h 126"/>
                    <a:gd name="T10" fmla="*/ 30 w 38"/>
                    <a:gd name="T11" fmla="*/ 19 h 126"/>
                    <a:gd name="T12" fmla="*/ 30 w 38"/>
                    <a:gd name="T13" fmla="*/ 0 h 126"/>
                    <a:gd name="T14" fmla="*/ 8 w 38"/>
                    <a:gd name="T15" fmla="*/ 0 h 126"/>
                    <a:gd name="T16" fmla="*/ 8 w 38"/>
                    <a:gd name="T17" fmla="*/ 19 h 126"/>
                    <a:gd name="T18" fmla="*/ 16 w 38"/>
                    <a:gd name="T19" fmla="*/ 27 h 126"/>
                    <a:gd name="T20" fmla="*/ 16 w 38"/>
                    <a:gd name="T21" fmla="*/ 64 h 126"/>
                    <a:gd name="T22" fmla="*/ 0 w 38"/>
                    <a:gd name="T23" fmla="*/ 64 h 126"/>
                    <a:gd name="T24" fmla="*/ 0 w 38"/>
                    <a:gd name="T25" fmla="*/ 70 h 126"/>
                    <a:gd name="T26" fmla="*/ 8 w 38"/>
                    <a:gd name="T27" fmla="*/ 70 h 126"/>
                    <a:gd name="T28" fmla="*/ 8 w 38"/>
                    <a:gd name="T29" fmla="*/ 115 h 126"/>
                    <a:gd name="T30" fmla="*/ 19 w 38"/>
                    <a:gd name="T31" fmla="*/ 126 h 126"/>
                    <a:gd name="T32" fmla="*/ 30 w 38"/>
                    <a:gd name="T33" fmla="*/ 115 h 126"/>
                    <a:gd name="T34" fmla="*/ 30 w 38"/>
                    <a:gd name="T35" fmla="*/ 70 h 126"/>
                    <a:gd name="T36" fmla="*/ 14 w 38"/>
                    <a:gd name="T37" fmla="*/ 16 h 126"/>
                    <a:gd name="T38" fmla="*/ 14 w 38"/>
                    <a:gd name="T39" fmla="*/ 6 h 126"/>
                    <a:gd name="T40" fmla="*/ 24 w 38"/>
                    <a:gd name="T41" fmla="*/ 6 h 126"/>
                    <a:gd name="T42" fmla="*/ 24 w 38"/>
                    <a:gd name="T43" fmla="*/ 16 h 126"/>
                    <a:gd name="T44" fmla="*/ 19 w 38"/>
                    <a:gd name="T45" fmla="*/ 21 h 126"/>
                    <a:gd name="T46" fmla="*/ 14 w 38"/>
                    <a:gd name="T47" fmla="*/ 16 h 126"/>
                    <a:gd name="T48" fmla="*/ 24 w 38"/>
                    <a:gd name="T49" fmla="*/ 115 h 126"/>
                    <a:gd name="T50" fmla="*/ 19 w 38"/>
                    <a:gd name="T51" fmla="*/ 120 h 126"/>
                    <a:gd name="T52" fmla="*/ 14 w 38"/>
                    <a:gd name="T53" fmla="*/ 115 h 126"/>
                    <a:gd name="T54" fmla="*/ 14 w 38"/>
                    <a:gd name="T55" fmla="*/ 70 h 126"/>
                    <a:gd name="T56" fmla="*/ 24 w 38"/>
                    <a:gd name="T57" fmla="*/ 70 h 126"/>
                    <a:gd name="T58" fmla="*/ 24 w 38"/>
                    <a:gd name="T59" fmla="*/ 11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8" h="126">
                      <a:moveTo>
                        <a:pt x="30" y="70"/>
                      </a:moveTo>
                      <a:cubicBezTo>
                        <a:pt x="38" y="70"/>
                        <a:pt x="38" y="70"/>
                        <a:pt x="38" y="70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2" y="27"/>
                        <a:pt x="22" y="27"/>
                        <a:pt x="22" y="27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6" y="64"/>
                        <a:pt x="16" y="64"/>
                        <a:pt x="16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8" y="70"/>
                        <a:pt x="8" y="70"/>
                        <a:pt x="8" y="70"/>
                      </a:cubicBezTo>
                      <a:cubicBezTo>
                        <a:pt x="8" y="115"/>
                        <a:pt x="8" y="115"/>
                        <a:pt x="8" y="115"/>
                      </a:cubicBezTo>
                      <a:cubicBezTo>
                        <a:pt x="8" y="121"/>
                        <a:pt x="13" y="126"/>
                        <a:pt x="19" y="126"/>
                      </a:cubicBezTo>
                      <a:cubicBezTo>
                        <a:pt x="25" y="126"/>
                        <a:pt x="30" y="121"/>
                        <a:pt x="30" y="115"/>
                      </a:cubicBezTo>
                      <a:lnTo>
                        <a:pt x="30" y="70"/>
                      </a:lnTo>
                      <a:close/>
                      <a:moveTo>
                        <a:pt x="14" y="16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lnTo>
                        <a:pt x="14" y="16"/>
                      </a:lnTo>
                      <a:close/>
                      <a:moveTo>
                        <a:pt x="24" y="115"/>
                      </a:moveTo>
                      <a:cubicBezTo>
                        <a:pt x="24" y="118"/>
                        <a:pt x="22" y="120"/>
                        <a:pt x="19" y="120"/>
                      </a:cubicBezTo>
                      <a:cubicBezTo>
                        <a:pt x="16" y="120"/>
                        <a:pt x="14" y="118"/>
                        <a:pt x="14" y="115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24" y="70"/>
                        <a:pt x="24" y="70"/>
                        <a:pt x="24" y="70"/>
                      </a:cubicBezTo>
                      <a:lnTo>
                        <a:pt x="24" y="1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50"/>
                <p:cNvSpPr>
                  <a:spLocks noEditPoints="1"/>
                </p:cNvSpPr>
                <p:nvPr/>
              </p:nvSpPr>
              <p:spPr bwMode="auto">
                <a:xfrm>
                  <a:off x="4970614" y="3360420"/>
                  <a:ext cx="202020" cy="548640"/>
                </a:xfrm>
                <a:custGeom>
                  <a:avLst/>
                  <a:gdLst>
                    <a:gd name="T0" fmla="*/ 34 w 46"/>
                    <a:gd name="T1" fmla="*/ 43 h 126"/>
                    <a:gd name="T2" fmla="*/ 35 w 46"/>
                    <a:gd name="T3" fmla="*/ 43 h 126"/>
                    <a:gd name="T4" fmla="*/ 46 w 46"/>
                    <a:gd name="T5" fmla="*/ 23 h 126"/>
                    <a:gd name="T6" fmla="*/ 23 w 46"/>
                    <a:gd name="T7" fmla="*/ 0 h 126"/>
                    <a:gd name="T8" fmla="*/ 0 w 46"/>
                    <a:gd name="T9" fmla="*/ 23 h 126"/>
                    <a:gd name="T10" fmla="*/ 12 w 46"/>
                    <a:gd name="T11" fmla="*/ 43 h 126"/>
                    <a:gd name="T12" fmla="*/ 12 w 46"/>
                    <a:gd name="T13" fmla="*/ 43 h 126"/>
                    <a:gd name="T14" fmla="*/ 12 w 46"/>
                    <a:gd name="T15" fmla="*/ 115 h 126"/>
                    <a:gd name="T16" fmla="*/ 23 w 46"/>
                    <a:gd name="T17" fmla="*/ 126 h 126"/>
                    <a:gd name="T18" fmla="*/ 34 w 46"/>
                    <a:gd name="T19" fmla="*/ 115 h 126"/>
                    <a:gd name="T20" fmla="*/ 34 w 46"/>
                    <a:gd name="T21" fmla="*/ 43 h 126"/>
                    <a:gd name="T22" fmla="*/ 30 w 46"/>
                    <a:gd name="T23" fmla="*/ 39 h 126"/>
                    <a:gd name="T24" fmla="*/ 28 w 46"/>
                    <a:gd name="T25" fmla="*/ 39 h 126"/>
                    <a:gd name="T26" fmla="*/ 28 w 46"/>
                    <a:gd name="T27" fmla="*/ 115 h 126"/>
                    <a:gd name="T28" fmla="*/ 23 w 46"/>
                    <a:gd name="T29" fmla="*/ 120 h 126"/>
                    <a:gd name="T30" fmla="*/ 18 w 46"/>
                    <a:gd name="T31" fmla="*/ 115 h 126"/>
                    <a:gd name="T32" fmla="*/ 18 w 46"/>
                    <a:gd name="T33" fmla="*/ 39 h 126"/>
                    <a:gd name="T34" fmla="*/ 16 w 46"/>
                    <a:gd name="T35" fmla="*/ 39 h 126"/>
                    <a:gd name="T36" fmla="*/ 6 w 46"/>
                    <a:gd name="T37" fmla="*/ 23 h 126"/>
                    <a:gd name="T38" fmla="*/ 19 w 46"/>
                    <a:gd name="T39" fmla="*/ 7 h 126"/>
                    <a:gd name="T40" fmla="*/ 20 w 46"/>
                    <a:gd name="T41" fmla="*/ 6 h 126"/>
                    <a:gd name="T42" fmla="*/ 20 w 46"/>
                    <a:gd name="T43" fmla="*/ 19 h 126"/>
                    <a:gd name="T44" fmla="*/ 23 w 46"/>
                    <a:gd name="T45" fmla="*/ 22 h 126"/>
                    <a:gd name="T46" fmla="*/ 26 w 46"/>
                    <a:gd name="T47" fmla="*/ 19 h 126"/>
                    <a:gd name="T48" fmla="*/ 26 w 46"/>
                    <a:gd name="T49" fmla="*/ 6 h 126"/>
                    <a:gd name="T50" fmla="*/ 27 w 46"/>
                    <a:gd name="T51" fmla="*/ 7 h 126"/>
                    <a:gd name="T52" fmla="*/ 40 w 46"/>
                    <a:gd name="T53" fmla="*/ 23 h 126"/>
                    <a:gd name="T54" fmla="*/ 30 w 46"/>
                    <a:gd name="T55" fmla="*/ 3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6" h="126">
                      <a:moveTo>
                        <a:pt x="34" y="43"/>
                      </a:moveTo>
                      <a:cubicBezTo>
                        <a:pt x="35" y="43"/>
                        <a:pt x="35" y="43"/>
                        <a:pt x="35" y="43"/>
                      </a:cubicBezTo>
                      <a:cubicBezTo>
                        <a:pt x="42" y="39"/>
                        <a:pt x="46" y="31"/>
                        <a:pt x="46" y="23"/>
                      </a:cubicBezTo>
                      <a:cubicBezTo>
                        <a:pt x="46" y="10"/>
                        <a:pt x="36" y="0"/>
                        <a:pt x="23" y="0"/>
                      </a:cubicBez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31"/>
                        <a:pt x="4" y="39"/>
                        <a:pt x="12" y="43"/>
                      </a:cubicBezTo>
                      <a:cubicBezTo>
                        <a:pt x="12" y="43"/>
                        <a:pt x="12" y="43"/>
                        <a:pt x="12" y="43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21"/>
                        <a:pt x="17" y="126"/>
                        <a:pt x="23" y="126"/>
                      </a:cubicBezTo>
                      <a:cubicBezTo>
                        <a:pt x="29" y="126"/>
                        <a:pt x="34" y="121"/>
                        <a:pt x="34" y="115"/>
                      </a:cubicBezTo>
                      <a:lnTo>
                        <a:pt x="34" y="43"/>
                      </a:lnTo>
                      <a:close/>
                      <a:moveTo>
                        <a:pt x="30" y="39"/>
                      </a:move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28" y="115"/>
                        <a:pt x="28" y="115"/>
                        <a:pt x="28" y="115"/>
                      </a:cubicBezTo>
                      <a:cubicBezTo>
                        <a:pt x="28" y="118"/>
                        <a:pt x="26" y="120"/>
                        <a:pt x="23" y="120"/>
                      </a:cubicBezTo>
                      <a:cubicBezTo>
                        <a:pt x="20" y="120"/>
                        <a:pt x="18" y="118"/>
                        <a:pt x="18" y="115"/>
                      </a:cubicBezTo>
                      <a:cubicBezTo>
                        <a:pt x="18" y="39"/>
                        <a:pt x="18" y="39"/>
                        <a:pt x="18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0" y="36"/>
                        <a:pt x="6" y="30"/>
                        <a:pt x="6" y="23"/>
                      </a:cubicBezTo>
                      <a:cubicBezTo>
                        <a:pt x="6" y="15"/>
                        <a:pt x="11" y="9"/>
                        <a:pt x="19" y="7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21"/>
                        <a:pt x="21" y="22"/>
                        <a:pt x="23" y="22"/>
                      </a:cubicBezTo>
                      <a:cubicBezTo>
                        <a:pt x="25" y="22"/>
                        <a:pt x="26" y="21"/>
                        <a:pt x="26" y="19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35" y="9"/>
                        <a:pt x="40" y="15"/>
                        <a:pt x="40" y="23"/>
                      </a:cubicBezTo>
                      <a:cubicBezTo>
                        <a:pt x="40" y="30"/>
                        <a:pt x="36" y="36"/>
                        <a:pt x="30" y="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7" name="Group 6"/>
          <p:cNvGrpSpPr/>
          <p:nvPr/>
        </p:nvGrpSpPr>
        <p:grpSpPr>
          <a:xfrm>
            <a:off x="6787844" y="4335170"/>
            <a:ext cx="1203627" cy="1203627"/>
            <a:chOff x="7334115" y="5131475"/>
            <a:chExt cx="1312542" cy="1312542"/>
          </a:xfrm>
        </p:grpSpPr>
        <p:sp>
          <p:nvSpPr>
            <p:cNvPr id="98" name="Oval 97"/>
            <p:cNvSpPr/>
            <p:nvPr/>
          </p:nvSpPr>
          <p:spPr bwMode="auto">
            <a:xfrm>
              <a:off x="7334115" y="5131475"/>
              <a:ext cx="1312542" cy="1312542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487466" y="5284826"/>
              <a:ext cx="1005840" cy="1005840"/>
              <a:chOff x="6852667" y="3040062"/>
              <a:chExt cx="914400" cy="914400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6852667" y="3040062"/>
                <a:ext cx="914400" cy="91440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076998" y="3264393"/>
                <a:ext cx="465739" cy="465739"/>
                <a:chOff x="7198793" y="3360420"/>
                <a:chExt cx="548640" cy="548640"/>
              </a:xfrm>
            </p:grpSpPr>
            <p:sp>
              <p:nvSpPr>
                <p:cNvPr id="48" name="Line 9"/>
                <p:cNvSpPr>
                  <a:spLocks noChangeShapeType="1"/>
                </p:cNvSpPr>
                <p:nvPr/>
              </p:nvSpPr>
              <p:spPr bwMode="auto">
                <a:xfrm>
                  <a:off x="7530844" y="3775499"/>
                  <a:ext cx="18315" cy="39988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9" name="Line 10"/>
                <p:cNvSpPr>
                  <a:spLocks noChangeShapeType="1"/>
                </p:cNvSpPr>
                <p:nvPr/>
              </p:nvSpPr>
              <p:spPr bwMode="auto">
                <a:xfrm>
                  <a:off x="7397068" y="3457992"/>
                  <a:ext cx="18315" cy="35990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0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7401049" y="3775499"/>
                  <a:ext cx="14333" cy="39988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1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7530844" y="3457992"/>
                  <a:ext cx="14333" cy="35990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 13"/>
                <p:cNvSpPr>
                  <a:spLocks/>
                </p:cNvSpPr>
                <p:nvPr/>
              </p:nvSpPr>
              <p:spPr bwMode="auto">
                <a:xfrm>
                  <a:off x="7198793" y="3360420"/>
                  <a:ext cx="364698" cy="523847"/>
                </a:xfrm>
                <a:custGeom>
                  <a:avLst/>
                  <a:gdLst>
                    <a:gd name="T0" fmla="*/ 101 w 101"/>
                    <a:gd name="T1" fmla="*/ 4 h 145"/>
                    <a:gd name="T2" fmla="*/ 76 w 101"/>
                    <a:gd name="T3" fmla="*/ 0 h 145"/>
                    <a:gd name="T4" fmla="*/ 0 w 101"/>
                    <a:gd name="T5" fmla="*/ 76 h 145"/>
                    <a:gd name="T6" fmla="*/ 43 w 101"/>
                    <a:gd name="T7" fmla="*/ 145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45">
                      <a:moveTo>
                        <a:pt x="101" y="4"/>
                      </a:moveTo>
                      <a:cubicBezTo>
                        <a:pt x="93" y="2"/>
                        <a:pt x="85" y="0"/>
                        <a:pt x="76" y="0"/>
                      </a:cubicBezTo>
                      <a:cubicBezTo>
                        <a:pt x="34" y="0"/>
                        <a:pt x="0" y="34"/>
                        <a:pt x="0" y="76"/>
                      </a:cubicBezTo>
                      <a:cubicBezTo>
                        <a:pt x="0" y="106"/>
                        <a:pt x="18" y="132"/>
                        <a:pt x="43" y="145"/>
                      </a:cubicBez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3" name="Line 14"/>
                <p:cNvSpPr>
                  <a:spLocks noChangeShapeType="1"/>
                </p:cNvSpPr>
                <p:nvPr/>
              </p:nvSpPr>
              <p:spPr bwMode="auto">
                <a:xfrm>
                  <a:off x="7613657" y="3692323"/>
                  <a:ext cx="39814" cy="18395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4" name="Line 15"/>
                <p:cNvSpPr>
                  <a:spLocks noChangeShapeType="1"/>
                </p:cNvSpPr>
                <p:nvPr/>
              </p:nvSpPr>
              <p:spPr bwMode="auto">
                <a:xfrm>
                  <a:off x="7292755" y="3562761"/>
                  <a:ext cx="39814" cy="14396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7613657" y="3562761"/>
                  <a:ext cx="39814" cy="14396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6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7292755" y="3692323"/>
                  <a:ext cx="39814" cy="18395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8"/>
                <p:cNvSpPr>
                  <a:spLocks/>
                </p:cNvSpPr>
                <p:nvPr/>
              </p:nvSpPr>
              <p:spPr bwMode="auto">
                <a:xfrm>
                  <a:off x="7592158" y="3389212"/>
                  <a:ext cx="129795" cy="129562"/>
                </a:xfrm>
                <a:custGeom>
                  <a:avLst/>
                  <a:gdLst>
                    <a:gd name="T0" fmla="*/ 36 w 36"/>
                    <a:gd name="T1" fmla="*/ 36 h 36"/>
                    <a:gd name="T2" fmla="*/ 0 w 36"/>
                    <a:gd name="T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6" h="36">
                      <a:moveTo>
                        <a:pt x="36" y="36"/>
                      </a:moveTo>
                      <a:cubicBezTo>
                        <a:pt x="28" y="20"/>
                        <a:pt x="15" y="7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8" name="Freeform 19"/>
                <p:cNvSpPr>
                  <a:spLocks/>
                </p:cNvSpPr>
                <p:nvPr/>
              </p:nvSpPr>
              <p:spPr bwMode="auto">
                <a:xfrm>
                  <a:off x="7382735" y="3544366"/>
                  <a:ext cx="364698" cy="364694"/>
                </a:xfrm>
                <a:custGeom>
                  <a:avLst/>
                  <a:gdLst>
                    <a:gd name="T0" fmla="*/ 0 w 101"/>
                    <a:gd name="T1" fmla="*/ 97 h 101"/>
                    <a:gd name="T2" fmla="*/ 25 w 101"/>
                    <a:gd name="T3" fmla="*/ 101 h 101"/>
                    <a:gd name="T4" fmla="*/ 101 w 101"/>
                    <a:gd name="T5" fmla="*/ 25 h 101"/>
                    <a:gd name="T6" fmla="*/ 97 w 101"/>
                    <a:gd name="T7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01">
                      <a:moveTo>
                        <a:pt x="0" y="97"/>
                      </a:moveTo>
                      <a:cubicBezTo>
                        <a:pt x="8" y="99"/>
                        <a:pt x="16" y="101"/>
                        <a:pt x="25" y="101"/>
                      </a:cubicBezTo>
                      <a:cubicBezTo>
                        <a:pt x="67" y="101"/>
                        <a:pt x="101" y="67"/>
                        <a:pt x="101" y="25"/>
                      </a:cubicBezTo>
                      <a:cubicBezTo>
                        <a:pt x="101" y="16"/>
                        <a:pt x="99" y="8"/>
                        <a:pt x="97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9" name="Oval 20"/>
                <p:cNvSpPr>
                  <a:spLocks noChangeArrowheads="1"/>
                </p:cNvSpPr>
                <p:nvPr/>
              </p:nvSpPr>
              <p:spPr bwMode="auto">
                <a:xfrm>
                  <a:off x="7325402" y="3486783"/>
                  <a:ext cx="295422" cy="295914"/>
                </a:xfrm>
                <a:prstGeom prst="ellips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95" name="Freeform 94"/>
          <p:cNvSpPr>
            <a:spLocks/>
          </p:cNvSpPr>
          <p:nvPr/>
        </p:nvSpPr>
        <p:spPr bwMode="auto">
          <a:xfrm rot="18758123" flipH="1" flipV="1">
            <a:off x="7788153" y="4394351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787844" y="2036061"/>
            <a:ext cx="1203627" cy="1203627"/>
            <a:chOff x="8201004" y="2849271"/>
            <a:chExt cx="1312542" cy="1312542"/>
          </a:xfrm>
        </p:grpSpPr>
        <p:sp>
          <p:nvSpPr>
            <p:cNvPr id="99" name="Oval 98"/>
            <p:cNvSpPr/>
            <p:nvPr/>
          </p:nvSpPr>
          <p:spPr bwMode="auto">
            <a:xfrm>
              <a:off x="8201004" y="2849271"/>
              <a:ext cx="1312542" cy="1312542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350883" y="2994342"/>
              <a:ext cx="1005840" cy="1005840"/>
              <a:chOff x="9035926" y="3040062"/>
              <a:chExt cx="914400" cy="914400"/>
            </a:xfrm>
          </p:grpSpPr>
          <p:sp>
            <p:nvSpPr>
              <p:cNvPr id="61" name="Oval 60"/>
              <p:cNvSpPr/>
              <p:nvPr/>
            </p:nvSpPr>
            <p:spPr bwMode="auto">
              <a:xfrm>
                <a:off x="9035926" y="3040062"/>
                <a:ext cx="914400" cy="91440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9290477" y="3294904"/>
                <a:ext cx="405298" cy="404717"/>
                <a:chOff x="-2627313" y="-174625"/>
                <a:chExt cx="2216150" cy="2212975"/>
              </a:xfrm>
            </p:grpSpPr>
            <p:sp>
              <p:nvSpPr>
                <p:cNvPr id="63" name="Freeform 5"/>
                <p:cNvSpPr>
                  <a:spLocks/>
                </p:cNvSpPr>
                <p:nvPr/>
              </p:nvSpPr>
              <p:spPr bwMode="auto">
                <a:xfrm>
                  <a:off x="-2627313" y="-174625"/>
                  <a:ext cx="2216150" cy="2212975"/>
                </a:xfrm>
                <a:custGeom>
                  <a:avLst/>
                  <a:gdLst>
                    <a:gd name="T0" fmla="*/ 1396 w 1396"/>
                    <a:gd name="T1" fmla="*/ 468 h 1394"/>
                    <a:gd name="T2" fmla="*/ 927 w 1396"/>
                    <a:gd name="T3" fmla="*/ 0 h 1394"/>
                    <a:gd name="T4" fmla="*/ 0 w 1396"/>
                    <a:gd name="T5" fmla="*/ 0 h 1394"/>
                    <a:gd name="T6" fmla="*/ 0 w 1396"/>
                    <a:gd name="T7" fmla="*/ 926 h 1394"/>
                    <a:gd name="T8" fmla="*/ 469 w 1396"/>
                    <a:gd name="T9" fmla="*/ 1394 h 1394"/>
                    <a:gd name="T10" fmla="*/ 1396 w 1396"/>
                    <a:gd name="T11" fmla="*/ 1394 h 1394"/>
                    <a:gd name="T12" fmla="*/ 1396 w 1396"/>
                    <a:gd name="T13" fmla="*/ 468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96" h="1394">
                      <a:moveTo>
                        <a:pt x="1396" y="468"/>
                      </a:moveTo>
                      <a:lnTo>
                        <a:pt x="927" y="0"/>
                      </a:lnTo>
                      <a:lnTo>
                        <a:pt x="0" y="0"/>
                      </a:lnTo>
                      <a:lnTo>
                        <a:pt x="0" y="926"/>
                      </a:lnTo>
                      <a:lnTo>
                        <a:pt x="469" y="1394"/>
                      </a:lnTo>
                      <a:lnTo>
                        <a:pt x="1396" y="1394"/>
                      </a:lnTo>
                      <a:lnTo>
                        <a:pt x="1396" y="46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 6"/>
                <p:cNvSpPr>
                  <a:spLocks/>
                </p:cNvSpPr>
                <p:nvPr/>
              </p:nvSpPr>
              <p:spPr bwMode="auto">
                <a:xfrm>
                  <a:off x="-2627313" y="-174625"/>
                  <a:ext cx="2216150" cy="742950"/>
                </a:xfrm>
                <a:custGeom>
                  <a:avLst/>
                  <a:gdLst>
                    <a:gd name="T0" fmla="*/ 1396 w 1396"/>
                    <a:gd name="T1" fmla="*/ 468 h 468"/>
                    <a:gd name="T2" fmla="*/ 469 w 1396"/>
                    <a:gd name="T3" fmla="*/ 468 h 468"/>
                    <a:gd name="T4" fmla="*/ 0 w 1396"/>
                    <a:gd name="T5" fmla="*/ 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96" h="468">
                      <a:moveTo>
                        <a:pt x="1396" y="468"/>
                      </a:moveTo>
                      <a:lnTo>
                        <a:pt x="469" y="46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5" name="Line 7"/>
                <p:cNvSpPr>
                  <a:spLocks noChangeShapeType="1"/>
                </p:cNvSpPr>
                <p:nvPr/>
              </p:nvSpPr>
              <p:spPr bwMode="auto">
                <a:xfrm>
                  <a:off x="-1882775" y="568325"/>
                  <a:ext cx="0" cy="1470025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6" name="Line 8"/>
                <p:cNvSpPr>
                  <a:spLocks noChangeShapeType="1"/>
                </p:cNvSpPr>
                <p:nvPr/>
              </p:nvSpPr>
              <p:spPr bwMode="auto">
                <a:xfrm>
                  <a:off x="-1900238" y="-174625"/>
                  <a:ext cx="762000" cy="742950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7" name="Line 9"/>
                <p:cNvSpPr>
                  <a:spLocks noChangeShapeType="1"/>
                </p:cNvSpPr>
                <p:nvPr/>
              </p:nvSpPr>
              <p:spPr bwMode="auto">
                <a:xfrm>
                  <a:off x="-1536700" y="188912"/>
                  <a:ext cx="744537" cy="0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84" name="Freeform 83"/>
          <p:cNvSpPr>
            <a:spLocks/>
          </p:cNvSpPr>
          <p:nvPr/>
        </p:nvSpPr>
        <p:spPr bwMode="auto">
          <a:xfrm rot="3284225" flipV="1">
            <a:off x="4458562" y="4359730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 rot="1856903" flipH="1" flipV="1">
            <a:off x="5294292" y="5322830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Freeform 90"/>
          <p:cNvSpPr>
            <a:spLocks/>
          </p:cNvSpPr>
          <p:nvPr/>
        </p:nvSpPr>
        <p:spPr bwMode="auto">
          <a:xfrm rot="19786451" flipV="1">
            <a:off x="6946717" y="5333570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Freeform 92"/>
          <p:cNvSpPr>
            <a:spLocks/>
          </p:cNvSpPr>
          <p:nvPr/>
        </p:nvSpPr>
        <p:spPr bwMode="auto">
          <a:xfrm rot="14812449" flipV="1">
            <a:off x="7746524" y="3045655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Freeform 87"/>
          <p:cNvSpPr>
            <a:spLocks/>
          </p:cNvSpPr>
          <p:nvPr/>
        </p:nvSpPr>
        <p:spPr bwMode="auto">
          <a:xfrm rot="8621118" flipV="1">
            <a:off x="5365752" y="2163736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 rot="2005605" flipV="1">
            <a:off x="6859770" y="2144399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 flipH="1">
            <a:off x="5220206" y="2893503"/>
            <a:ext cx="1872957" cy="187295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36" kern="0" dirty="0">
                <a:ln w="3175">
                  <a:noFill/>
                </a:ln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</a:t>
            </a:r>
            <a:endParaRPr lang="en-US" sz="1428" dirty="0">
              <a:solidFill>
                <a:schemeClr val="tx2"/>
              </a:soli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304569" y="3083479"/>
            <a:ext cx="347535" cy="145071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638431" y="3060935"/>
            <a:ext cx="418461" cy="147325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 rot="16200000">
            <a:off x="5970008" y="4609083"/>
            <a:ext cx="384150" cy="181508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 rot="16200000">
            <a:off x="5944225" y="1272381"/>
            <a:ext cx="418461" cy="166441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21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-3.33333E-6 L 0.09948 0.16945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847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21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3.33333E-6 L -0.10117 0.16852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842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21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2.96296E-6 L -0.10117 -0.16273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-81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21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2.96296E-6 L 0.10026 -0.1601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50"/>
                            </p:stCondLst>
                            <p:childTnLst>
                              <p:par>
                                <p:cTn id="53" presetID="16" presetClass="exit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xit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70" grpId="0"/>
      <p:bldP spid="68" grpId="0"/>
      <p:bldP spid="73" grpId="0" animBg="1"/>
      <p:bldP spid="104" grpId="0" animBg="1"/>
      <p:bldP spid="11" grpId="0" animBg="1"/>
      <p:bldP spid="77" grpId="0" animBg="1"/>
      <p:bldP spid="78" grpId="0" animBg="1"/>
      <p:bldP spid="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Oval 110"/>
          <p:cNvSpPr/>
          <p:nvPr/>
        </p:nvSpPr>
        <p:spPr bwMode="auto">
          <a:xfrm flipH="1">
            <a:off x="4399447" y="2077887"/>
            <a:ext cx="3539604" cy="3539605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1586" y="3118449"/>
            <a:ext cx="215605" cy="1372108"/>
            <a:chOff x="4324612" y="3057581"/>
            <a:chExt cx="211397" cy="1345326"/>
          </a:xfrm>
        </p:grpSpPr>
        <p:sp>
          <p:nvSpPr>
            <p:cNvPr id="113" name="Freeform 84"/>
            <p:cNvSpPr>
              <a:spLocks/>
            </p:cNvSpPr>
            <p:nvPr/>
          </p:nvSpPr>
          <p:spPr bwMode="auto">
            <a:xfrm rot="6858978" flipH="1" flipV="1">
              <a:off x="4407735" y="3011522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Freeform 83"/>
            <p:cNvSpPr>
              <a:spLocks/>
            </p:cNvSpPr>
            <p:nvPr/>
          </p:nvSpPr>
          <p:spPr bwMode="auto">
            <a:xfrm rot="3284225" flipV="1">
              <a:off x="4370671" y="427463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99547" y="3092631"/>
            <a:ext cx="219433" cy="1432548"/>
            <a:chOff x="7548397" y="3032267"/>
            <a:chExt cx="215150" cy="1404586"/>
          </a:xfrm>
        </p:grpSpPr>
        <p:sp>
          <p:nvSpPr>
            <p:cNvPr id="116" name="Freeform 94"/>
            <p:cNvSpPr>
              <a:spLocks/>
            </p:cNvSpPr>
            <p:nvPr/>
          </p:nvSpPr>
          <p:spPr bwMode="auto">
            <a:xfrm rot="18758123" flipH="1" flipV="1">
              <a:off x="7635273" y="4308579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Freeform 92"/>
            <p:cNvSpPr>
              <a:spLocks/>
            </p:cNvSpPr>
            <p:nvPr/>
          </p:nvSpPr>
          <p:spPr bwMode="auto">
            <a:xfrm rot="14812449" flipV="1">
              <a:off x="7594456" y="2986208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5752" y="2144399"/>
            <a:ext cx="1577870" cy="197141"/>
            <a:chOff x="5260154" y="2102543"/>
            <a:chExt cx="1547072" cy="193293"/>
          </a:xfrm>
        </p:grpSpPr>
        <p:sp>
          <p:nvSpPr>
            <p:cNvPr id="137" name="Freeform 87"/>
            <p:cNvSpPr>
              <a:spLocks/>
            </p:cNvSpPr>
            <p:nvPr/>
          </p:nvSpPr>
          <p:spPr bwMode="auto">
            <a:xfrm rot="8621118" flipV="1">
              <a:off x="5260154" y="212150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 rot="2005605" flipV="1">
              <a:off x="6725011" y="210254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481" y="314704"/>
            <a:ext cx="11887878" cy="917575"/>
          </a:xfrm>
        </p:spPr>
        <p:txBody>
          <a:bodyPr/>
          <a:lstStyle/>
          <a:p>
            <a:pPr algn="ctr"/>
            <a:r>
              <a:rPr lang="en-US" sz="4488" dirty="0"/>
              <a:t>Digital Transformation </a:t>
            </a:r>
            <a:r>
              <a:rPr lang="en-US" sz="4488" dirty="0">
                <a:solidFill>
                  <a:schemeClr val="tx2"/>
                </a:solidFill>
              </a:rPr>
              <a:t>+</a:t>
            </a:r>
            <a:r>
              <a:rPr lang="en-US" sz="4488" dirty="0"/>
              <a:t> AI</a:t>
            </a:r>
          </a:p>
        </p:txBody>
      </p:sp>
      <p:sp>
        <p:nvSpPr>
          <p:cNvPr id="87" name="Rectangle 86"/>
          <p:cNvSpPr/>
          <p:nvPr/>
        </p:nvSpPr>
        <p:spPr>
          <a:xfrm flipH="1">
            <a:off x="95421" y="2104484"/>
            <a:ext cx="2200079" cy="912977"/>
          </a:xfrm>
          <a:prstGeom prst="rect">
            <a:avLst/>
          </a:prstGeom>
        </p:spPr>
        <p:txBody>
          <a:bodyPr wrap="square" lIns="179260" tIns="143408" rIns="179260" bIns="143408">
            <a:spAutoFit/>
          </a:bodyPr>
          <a:lstStyle/>
          <a:p>
            <a:pPr algn="r"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50" dirty="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Conversational agents</a:t>
            </a:r>
          </a:p>
          <a:p>
            <a:pPr algn="r"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50" dirty="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Customized experiences</a:t>
            </a:r>
          </a:p>
          <a:p>
            <a:pPr algn="r"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50" dirty="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Customer analytics</a:t>
            </a:r>
          </a:p>
        </p:txBody>
      </p:sp>
      <p:sp>
        <p:nvSpPr>
          <p:cNvPr id="89" name="Freeform 88"/>
          <p:cNvSpPr>
            <a:spLocks/>
          </p:cNvSpPr>
          <p:nvPr/>
        </p:nvSpPr>
        <p:spPr bwMode="auto">
          <a:xfrm rot="10800000" flipV="1">
            <a:off x="2366763" y="2426471"/>
            <a:ext cx="122050" cy="258800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empower"/>
          <p:cNvSpPr/>
          <p:nvPr/>
        </p:nvSpPr>
        <p:spPr bwMode="auto">
          <a:xfrm>
            <a:off x="2342939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Enable your employees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103" name="optimize"/>
          <p:cNvSpPr/>
          <p:nvPr/>
        </p:nvSpPr>
        <p:spPr bwMode="auto">
          <a:xfrm>
            <a:off x="7753346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Optimize your operations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104" name="transform"/>
          <p:cNvSpPr/>
          <p:nvPr/>
        </p:nvSpPr>
        <p:spPr bwMode="auto">
          <a:xfrm>
            <a:off x="7753346" y="2133037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Transform your products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304568" y="2036061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4304568" y="4335170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Oval 149"/>
          <p:cNvSpPr/>
          <p:nvPr/>
        </p:nvSpPr>
        <p:spPr bwMode="auto">
          <a:xfrm>
            <a:off x="6787844" y="4335170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94292" y="5322831"/>
            <a:ext cx="1736277" cy="188543"/>
            <a:chOff x="5190089" y="5218935"/>
            <a:chExt cx="1702387" cy="184863"/>
          </a:xfrm>
        </p:grpSpPr>
        <p:sp>
          <p:nvSpPr>
            <p:cNvPr id="119" name="Freeform 93"/>
            <p:cNvSpPr>
              <a:spLocks/>
            </p:cNvSpPr>
            <p:nvPr/>
          </p:nvSpPr>
          <p:spPr bwMode="auto">
            <a:xfrm rot="1856903" flipH="1" flipV="1">
              <a:off x="5190089" y="5218935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Freeform 90"/>
            <p:cNvSpPr>
              <a:spLocks/>
            </p:cNvSpPr>
            <p:nvPr/>
          </p:nvSpPr>
          <p:spPr bwMode="auto">
            <a:xfrm rot="19786451" flipV="1">
              <a:off x="6810261" y="5229465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1" name="Oval 140"/>
          <p:cNvSpPr/>
          <p:nvPr/>
        </p:nvSpPr>
        <p:spPr bwMode="auto">
          <a:xfrm>
            <a:off x="6787844" y="2036061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Partial Circle 61"/>
          <p:cNvSpPr/>
          <p:nvPr/>
        </p:nvSpPr>
        <p:spPr bwMode="auto">
          <a:xfrm>
            <a:off x="4280865" y="1867186"/>
            <a:ext cx="3913208" cy="3896950"/>
          </a:xfrm>
          <a:prstGeom prst="pie">
            <a:avLst>
              <a:gd name="adj1" fmla="val 19126898"/>
              <a:gd name="adj2" fmla="val 18557364"/>
            </a:avLst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Oval 181"/>
          <p:cNvSpPr/>
          <p:nvPr/>
        </p:nvSpPr>
        <p:spPr bwMode="auto">
          <a:xfrm>
            <a:off x="4445193" y="2176687"/>
            <a:ext cx="922376" cy="922376"/>
          </a:xfrm>
          <a:prstGeom prst="ellipse">
            <a:avLst/>
          </a:prstGeom>
          <a:solidFill>
            <a:srgbClr val="E9D2C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84" name="Freeform 5"/>
          <p:cNvSpPr>
            <a:spLocks noEditPoints="1"/>
          </p:cNvSpPr>
          <p:nvPr/>
        </p:nvSpPr>
        <p:spPr bwMode="auto">
          <a:xfrm>
            <a:off x="4798869" y="2477073"/>
            <a:ext cx="334336" cy="358587"/>
          </a:xfrm>
          <a:custGeom>
            <a:avLst/>
            <a:gdLst>
              <a:gd name="T0" fmla="*/ 94 w 112"/>
              <a:gd name="T1" fmla="*/ 43 h 120"/>
              <a:gd name="T2" fmla="*/ 104 w 112"/>
              <a:gd name="T3" fmla="*/ 24 h 120"/>
              <a:gd name="T4" fmla="*/ 80 w 112"/>
              <a:gd name="T5" fmla="*/ 0 h 120"/>
              <a:gd name="T6" fmla="*/ 56 w 112"/>
              <a:gd name="T7" fmla="*/ 24 h 120"/>
              <a:gd name="T8" fmla="*/ 66 w 112"/>
              <a:gd name="T9" fmla="*/ 43 h 120"/>
              <a:gd name="T10" fmla="*/ 51 w 112"/>
              <a:gd name="T11" fmla="*/ 58 h 120"/>
              <a:gd name="T12" fmla="*/ 32 w 112"/>
              <a:gd name="T13" fmla="*/ 48 h 120"/>
              <a:gd name="T14" fmla="*/ 8 w 112"/>
              <a:gd name="T15" fmla="*/ 72 h 120"/>
              <a:gd name="T16" fmla="*/ 18 w 112"/>
              <a:gd name="T17" fmla="*/ 91 h 120"/>
              <a:gd name="T18" fmla="*/ 0 w 112"/>
              <a:gd name="T19" fmla="*/ 120 h 120"/>
              <a:gd name="T20" fmla="*/ 8 w 112"/>
              <a:gd name="T21" fmla="*/ 120 h 120"/>
              <a:gd name="T22" fmla="*/ 32 w 112"/>
              <a:gd name="T23" fmla="*/ 96 h 120"/>
              <a:gd name="T24" fmla="*/ 56 w 112"/>
              <a:gd name="T25" fmla="*/ 120 h 120"/>
              <a:gd name="T26" fmla="*/ 64 w 112"/>
              <a:gd name="T27" fmla="*/ 120 h 120"/>
              <a:gd name="T28" fmla="*/ 46 w 112"/>
              <a:gd name="T29" fmla="*/ 91 h 120"/>
              <a:gd name="T30" fmla="*/ 56 w 112"/>
              <a:gd name="T31" fmla="*/ 72 h 120"/>
              <a:gd name="T32" fmla="*/ 80 w 112"/>
              <a:gd name="T33" fmla="*/ 48 h 120"/>
              <a:gd name="T34" fmla="*/ 104 w 112"/>
              <a:gd name="T35" fmla="*/ 72 h 120"/>
              <a:gd name="T36" fmla="*/ 112 w 112"/>
              <a:gd name="T37" fmla="*/ 72 h 120"/>
              <a:gd name="T38" fmla="*/ 94 w 112"/>
              <a:gd name="T39" fmla="*/ 43 h 120"/>
              <a:gd name="T40" fmla="*/ 32 w 112"/>
              <a:gd name="T41" fmla="*/ 88 h 120"/>
              <a:gd name="T42" fmla="*/ 16 w 112"/>
              <a:gd name="T43" fmla="*/ 72 h 120"/>
              <a:gd name="T44" fmla="*/ 32 w 112"/>
              <a:gd name="T45" fmla="*/ 56 h 120"/>
              <a:gd name="T46" fmla="*/ 48 w 112"/>
              <a:gd name="T47" fmla="*/ 72 h 120"/>
              <a:gd name="T48" fmla="*/ 32 w 112"/>
              <a:gd name="T49" fmla="*/ 88 h 120"/>
              <a:gd name="T50" fmla="*/ 80 w 112"/>
              <a:gd name="T51" fmla="*/ 40 h 120"/>
              <a:gd name="T52" fmla="*/ 64 w 112"/>
              <a:gd name="T53" fmla="*/ 24 h 120"/>
              <a:gd name="T54" fmla="*/ 80 w 112"/>
              <a:gd name="T55" fmla="*/ 8 h 120"/>
              <a:gd name="T56" fmla="*/ 96 w 112"/>
              <a:gd name="T57" fmla="*/ 24 h 120"/>
              <a:gd name="T58" fmla="*/ 80 w 112"/>
              <a:gd name="T59" fmla="*/ 4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2" h="120">
                <a:moveTo>
                  <a:pt x="94" y="43"/>
                </a:moveTo>
                <a:cubicBezTo>
                  <a:pt x="100" y="39"/>
                  <a:pt x="104" y="32"/>
                  <a:pt x="104" y="24"/>
                </a:cubicBezTo>
                <a:cubicBezTo>
                  <a:pt x="104" y="11"/>
                  <a:pt x="93" y="0"/>
                  <a:pt x="80" y="0"/>
                </a:cubicBezTo>
                <a:cubicBezTo>
                  <a:pt x="66" y="0"/>
                  <a:pt x="56" y="11"/>
                  <a:pt x="56" y="24"/>
                </a:cubicBezTo>
                <a:cubicBezTo>
                  <a:pt x="56" y="32"/>
                  <a:pt x="60" y="39"/>
                  <a:pt x="66" y="43"/>
                </a:cubicBezTo>
                <a:cubicBezTo>
                  <a:pt x="59" y="47"/>
                  <a:pt x="54" y="52"/>
                  <a:pt x="51" y="58"/>
                </a:cubicBezTo>
                <a:cubicBezTo>
                  <a:pt x="47" y="52"/>
                  <a:pt x="40" y="48"/>
                  <a:pt x="32" y="48"/>
                </a:cubicBezTo>
                <a:cubicBezTo>
                  <a:pt x="18" y="48"/>
                  <a:pt x="8" y="59"/>
                  <a:pt x="8" y="72"/>
                </a:cubicBezTo>
                <a:cubicBezTo>
                  <a:pt x="8" y="80"/>
                  <a:pt x="12" y="87"/>
                  <a:pt x="18" y="91"/>
                </a:cubicBezTo>
                <a:cubicBezTo>
                  <a:pt x="7" y="97"/>
                  <a:pt x="0" y="108"/>
                  <a:pt x="0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8" y="107"/>
                  <a:pt x="18" y="96"/>
                  <a:pt x="32" y="96"/>
                </a:cubicBezTo>
                <a:cubicBezTo>
                  <a:pt x="45" y="96"/>
                  <a:pt x="56" y="107"/>
                  <a:pt x="56" y="120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64" y="108"/>
                  <a:pt x="56" y="97"/>
                  <a:pt x="46" y="91"/>
                </a:cubicBezTo>
                <a:cubicBezTo>
                  <a:pt x="52" y="87"/>
                  <a:pt x="56" y="80"/>
                  <a:pt x="56" y="72"/>
                </a:cubicBezTo>
                <a:cubicBezTo>
                  <a:pt x="56" y="59"/>
                  <a:pt x="66" y="48"/>
                  <a:pt x="80" y="48"/>
                </a:cubicBezTo>
                <a:cubicBezTo>
                  <a:pt x="93" y="48"/>
                  <a:pt x="104" y="59"/>
                  <a:pt x="104" y="72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0"/>
                  <a:pt x="104" y="49"/>
                  <a:pt x="94" y="43"/>
                </a:cubicBezTo>
                <a:close/>
                <a:moveTo>
                  <a:pt x="32" y="88"/>
                </a:moveTo>
                <a:cubicBezTo>
                  <a:pt x="23" y="88"/>
                  <a:pt x="16" y="81"/>
                  <a:pt x="16" y="72"/>
                </a:cubicBezTo>
                <a:cubicBezTo>
                  <a:pt x="16" y="63"/>
                  <a:pt x="23" y="56"/>
                  <a:pt x="32" y="56"/>
                </a:cubicBezTo>
                <a:cubicBezTo>
                  <a:pt x="41" y="56"/>
                  <a:pt x="48" y="63"/>
                  <a:pt x="48" y="72"/>
                </a:cubicBezTo>
                <a:cubicBezTo>
                  <a:pt x="48" y="81"/>
                  <a:pt x="41" y="88"/>
                  <a:pt x="32" y="88"/>
                </a:cubicBezTo>
                <a:close/>
                <a:moveTo>
                  <a:pt x="80" y="40"/>
                </a:moveTo>
                <a:cubicBezTo>
                  <a:pt x="71" y="40"/>
                  <a:pt x="64" y="33"/>
                  <a:pt x="64" y="24"/>
                </a:cubicBezTo>
                <a:cubicBezTo>
                  <a:pt x="64" y="15"/>
                  <a:pt x="71" y="8"/>
                  <a:pt x="80" y="8"/>
                </a:cubicBezTo>
                <a:cubicBezTo>
                  <a:pt x="89" y="8"/>
                  <a:pt x="96" y="15"/>
                  <a:pt x="96" y="24"/>
                </a:cubicBezTo>
                <a:cubicBezTo>
                  <a:pt x="96" y="33"/>
                  <a:pt x="89" y="40"/>
                  <a:pt x="80" y="4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rgbClr val="E9D2CB"/>
            </a:solidFill>
            <a:round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4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85" name="Freeform 6"/>
          <p:cNvSpPr>
            <a:spLocks noEditPoints="1"/>
          </p:cNvSpPr>
          <p:nvPr/>
        </p:nvSpPr>
        <p:spPr bwMode="auto">
          <a:xfrm>
            <a:off x="4679556" y="2440082"/>
            <a:ext cx="259630" cy="146379"/>
          </a:xfrm>
          <a:custGeom>
            <a:avLst/>
            <a:gdLst>
              <a:gd name="T0" fmla="*/ 87 w 87"/>
              <a:gd name="T1" fmla="*/ 49 h 49"/>
              <a:gd name="T2" fmla="*/ 19 w 87"/>
              <a:gd name="T3" fmla="*/ 49 h 49"/>
              <a:gd name="T4" fmla="*/ 0 w 87"/>
              <a:gd name="T5" fmla="*/ 30 h 49"/>
              <a:gd name="T6" fmla="*/ 0 w 87"/>
              <a:gd name="T7" fmla="*/ 19 h 49"/>
              <a:gd name="T8" fmla="*/ 19 w 87"/>
              <a:gd name="T9" fmla="*/ 0 h 49"/>
              <a:gd name="T10" fmla="*/ 49 w 87"/>
              <a:gd name="T11" fmla="*/ 0 h 49"/>
              <a:gd name="T12" fmla="*/ 68 w 87"/>
              <a:gd name="T13" fmla="*/ 19 h 49"/>
              <a:gd name="T14" fmla="*/ 68 w 87"/>
              <a:gd name="T15" fmla="*/ 28 h 49"/>
              <a:gd name="T16" fmla="*/ 87 w 87"/>
              <a:gd name="T17" fmla="*/ 49 h 49"/>
              <a:gd name="T18" fmla="*/ 19 w 87"/>
              <a:gd name="T19" fmla="*/ 8 h 49"/>
              <a:gd name="T20" fmla="*/ 8 w 87"/>
              <a:gd name="T21" fmla="*/ 19 h 49"/>
              <a:gd name="T22" fmla="*/ 8 w 87"/>
              <a:gd name="T23" fmla="*/ 30 h 49"/>
              <a:gd name="T24" fmla="*/ 19 w 87"/>
              <a:gd name="T25" fmla="*/ 41 h 49"/>
              <a:gd name="T26" fmla="*/ 69 w 87"/>
              <a:gd name="T27" fmla="*/ 41 h 49"/>
              <a:gd name="T28" fmla="*/ 60 w 87"/>
              <a:gd name="T29" fmla="*/ 31 h 49"/>
              <a:gd name="T30" fmla="*/ 60 w 87"/>
              <a:gd name="T31" fmla="*/ 19 h 49"/>
              <a:gd name="T32" fmla="*/ 49 w 87"/>
              <a:gd name="T33" fmla="*/ 8 h 49"/>
              <a:gd name="T34" fmla="*/ 19 w 87"/>
              <a:gd name="T35" fmla="*/ 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7" h="49">
                <a:moveTo>
                  <a:pt x="87" y="49"/>
                </a:moveTo>
                <a:cubicBezTo>
                  <a:pt x="19" y="49"/>
                  <a:pt x="19" y="49"/>
                  <a:pt x="19" y="49"/>
                </a:cubicBezTo>
                <a:cubicBezTo>
                  <a:pt x="9" y="49"/>
                  <a:pt x="0" y="41"/>
                  <a:pt x="0" y="3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60" y="0"/>
                  <a:pt x="68" y="9"/>
                  <a:pt x="68" y="19"/>
                </a:cubicBezTo>
                <a:cubicBezTo>
                  <a:pt x="68" y="28"/>
                  <a:pt x="68" y="28"/>
                  <a:pt x="68" y="28"/>
                </a:cubicBezTo>
                <a:lnTo>
                  <a:pt x="87" y="49"/>
                </a:lnTo>
                <a:close/>
                <a:moveTo>
                  <a:pt x="19" y="8"/>
                </a:moveTo>
                <a:cubicBezTo>
                  <a:pt x="13" y="8"/>
                  <a:pt x="8" y="13"/>
                  <a:pt x="8" y="19"/>
                </a:cubicBezTo>
                <a:cubicBezTo>
                  <a:pt x="8" y="30"/>
                  <a:pt x="8" y="30"/>
                  <a:pt x="8" y="30"/>
                </a:cubicBezTo>
                <a:cubicBezTo>
                  <a:pt x="8" y="36"/>
                  <a:pt x="13" y="41"/>
                  <a:pt x="19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19"/>
                  <a:pt x="60" y="19"/>
                  <a:pt x="60" y="19"/>
                </a:cubicBezTo>
                <a:cubicBezTo>
                  <a:pt x="60" y="13"/>
                  <a:pt x="55" y="8"/>
                  <a:pt x="49" y="8"/>
                </a:cubicBezTo>
                <a:lnTo>
                  <a:pt x="19" y="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E9D2CB"/>
            </a:solidFill>
            <a:round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4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175" name="Group 174"/>
          <p:cNvGrpSpPr/>
          <p:nvPr/>
        </p:nvGrpSpPr>
        <p:grpSpPr>
          <a:xfrm>
            <a:off x="4445196" y="4478798"/>
            <a:ext cx="922376" cy="922376"/>
            <a:chOff x="4669410" y="3040062"/>
            <a:chExt cx="914400" cy="914400"/>
          </a:xfrm>
        </p:grpSpPr>
        <p:sp>
          <p:nvSpPr>
            <p:cNvPr id="176" name="Oval 175"/>
            <p:cNvSpPr/>
            <p:nvPr/>
          </p:nvSpPr>
          <p:spPr bwMode="auto">
            <a:xfrm>
              <a:off x="4669410" y="3040062"/>
              <a:ext cx="914400" cy="914400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4944841" y="3264392"/>
              <a:ext cx="363534" cy="465739"/>
              <a:chOff x="4744392" y="3360420"/>
              <a:chExt cx="428242" cy="548640"/>
            </a:xfrm>
          </p:grpSpPr>
          <p:sp>
            <p:nvSpPr>
              <p:cNvPr id="178" name="Freeform 49"/>
              <p:cNvSpPr>
                <a:spLocks noEditPoints="1"/>
              </p:cNvSpPr>
              <p:nvPr/>
            </p:nvSpPr>
            <p:spPr bwMode="auto">
              <a:xfrm>
                <a:off x="4744392" y="3360420"/>
                <a:ext cx="167995" cy="548640"/>
              </a:xfrm>
              <a:custGeom>
                <a:avLst/>
                <a:gdLst>
                  <a:gd name="T0" fmla="*/ 30 w 38"/>
                  <a:gd name="T1" fmla="*/ 70 h 126"/>
                  <a:gd name="T2" fmla="*/ 38 w 38"/>
                  <a:gd name="T3" fmla="*/ 70 h 126"/>
                  <a:gd name="T4" fmla="*/ 38 w 38"/>
                  <a:gd name="T5" fmla="*/ 64 h 126"/>
                  <a:gd name="T6" fmla="*/ 22 w 38"/>
                  <a:gd name="T7" fmla="*/ 64 h 126"/>
                  <a:gd name="T8" fmla="*/ 22 w 38"/>
                  <a:gd name="T9" fmla="*/ 27 h 126"/>
                  <a:gd name="T10" fmla="*/ 30 w 38"/>
                  <a:gd name="T11" fmla="*/ 19 h 126"/>
                  <a:gd name="T12" fmla="*/ 30 w 38"/>
                  <a:gd name="T13" fmla="*/ 0 h 126"/>
                  <a:gd name="T14" fmla="*/ 8 w 38"/>
                  <a:gd name="T15" fmla="*/ 0 h 126"/>
                  <a:gd name="T16" fmla="*/ 8 w 38"/>
                  <a:gd name="T17" fmla="*/ 19 h 126"/>
                  <a:gd name="T18" fmla="*/ 16 w 38"/>
                  <a:gd name="T19" fmla="*/ 27 h 126"/>
                  <a:gd name="T20" fmla="*/ 16 w 38"/>
                  <a:gd name="T21" fmla="*/ 64 h 126"/>
                  <a:gd name="T22" fmla="*/ 0 w 38"/>
                  <a:gd name="T23" fmla="*/ 64 h 126"/>
                  <a:gd name="T24" fmla="*/ 0 w 38"/>
                  <a:gd name="T25" fmla="*/ 70 h 126"/>
                  <a:gd name="T26" fmla="*/ 8 w 38"/>
                  <a:gd name="T27" fmla="*/ 70 h 126"/>
                  <a:gd name="T28" fmla="*/ 8 w 38"/>
                  <a:gd name="T29" fmla="*/ 115 h 126"/>
                  <a:gd name="T30" fmla="*/ 19 w 38"/>
                  <a:gd name="T31" fmla="*/ 126 h 126"/>
                  <a:gd name="T32" fmla="*/ 30 w 38"/>
                  <a:gd name="T33" fmla="*/ 115 h 126"/>
                  <a:gd name="T34" fmla="*/ 30 w 38"/>
                  <a:gd name="T35" fmla="*/ 70 h 126"/>
                  <a:gd name="T36" fmla="*/ 14 w 38"/>
                  <a:gd name="T37" fmla="*/ 16 h 126"/>
                  <a:gd name="T38" fmla="*/ 14 w 38"/>
                  <a:gd name="T39" fmla="*/ 6 h 126"/>
                  <a:gd name="T40" fmla="*/ 24 w 38"/>
                  <a:gd name="T41" fmla="*/ 6 h 126"/>
                  <a:gd name="T42" fmla="*/ 24 w 38"/>
                  <a:gd name="T43" fmla="*/ 16 h 126"/>
                  <a:gd name="T44" fmla="*/ 19 w 38"/>
                  <a:gd name="T45" fmla="*/ 21 h 126"/>
                  <a:gd name="T46" fmla="*/ 14 w 38"/>
                  <a:gd name="T47" fmla="*/ 16 h 126"/>
                  <a:gd name="T48" fmla="*/ 24 w 38"/>
                  <a:gd name="T49" fmla="*/ 115 h 126"/>
                  <a:gd name="T50" fmla="*/ 19 w 38"/>
                  <a:gd name="T51" fmla="*/ 120 h 126"/>
                  <a:gd name="T52" fmla="*/ 14 w 38"/>
                  <a:gd name="T53" fmla="*/ 115 h 126"/>
                  <a:gd name="T54" fmla="*/ 14 w 38"/>
                  <a:gd name="T55" fmla="*/ 70 h 126"/>
                  <a:gd name="T56" fmla="*/ 24 w 38"/>
                  <a:gd name="T57" fmla="*/ 70 h 126"/>
                  <a:gd name="T58" fmla="*/ 24 w 38"/>
                  <a:gd name="T59" fmla="*/ 11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126">
                    <a:moveTo>
                      <a:pt x="30" y="70"/>
                    </a:move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115"/>
                      <a:pt x="8" y="115"/>
                      <a:pt x="8" y="115"/>
                    </a:cubicBezTo>
                    <a:cubicBezTo>
                      <a:pt x="8" y="121"/>
                      <a:pt x="13" y="126"/>
                      <a:pt x="19" y="126"/>
                    </a:cubicBezTo>
                    <a:cubicBezTo>
                      <a:pt x="25" y="126"/>
                      <a:pt x="30" y="121"/>
                      <a:pt x="30" y="115"/>
                    </a:cubicBezTo>
                    <a:lnTo>
                      <a:pt x="30" y="70"/>
                    </a:lnTo>
                    <a:close/>
                    <a:moveTo>
                      <a:pt x="14" y="1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19" y="21"/>
                      <a:pt x="19" y="21"/>
                      <a:pt x="19" y="21"/>
                    </a:cubicBezTo>
                    <a:lnTo>
                      <a:pt x="14" y="16"/>
                    </a:lnTo>
                    <a:close/>
                    <a:moveTo>
                      <a:pt x="24" y="115"/>
                    </a:moveTo>
                    <a:cubicBezTo>
                      <a:pt x="24" y="118"/>
                      <a:pt x="22" y="120"/>
                      <a:pt x="19" y="120"/>
                    </a:cubicBezTo>
                    <a:cubicBezTo>
                      <a:pt x="16" y="120"/>
                      <a:pt x="14" y="118"/>
                      <a:pt x="14" y="115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lnTo>
                      <a:pt x="24" y="11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E9D2CB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9" name="Freeform 50"/>
              <p:cNvSpPr>
                <a:spLocks noEditPoints="1"/>
              </p:cNvSpPr>
              <p:nvPr/>
            </p:nvSpPr>
            <p:spPr bwMode="auto">
              <a:xfrm>
                <a:off x="4970614" y="3360420"/>
                <a:ext cx="202020" cy="548640"/>
              </a:xfrm>
              <a:custGeom>
                <a:avLst/>
                <a:gdLst>
                  <a:gd name="T0" fmla="*/ 34 w 46"/>
                  <a:gd name="T1" fmla="*/ 43 h 126"/>
                  <a:gd name="T2" fmla="*/ 35 w 46"/>
                  <a:gd name="T3" fmla="*/ 43 h 126"/>
                  <a:gd name="T4" fmla="*/ 46 w 46"/>
                  <a:gd name="T5" fmla="*/ 23 h 126"/>
                  <a:gd name="T6" fmla="*/ 23 w 46"/>
                  <a:gd name="T7" fmla="*/ 0 h 126"/>
                  <a:gd name="T8" fmla="*/ 0 w 46"/>
                  <a:gd name="T9" fmla="*/ 23 h 126"/>
                  <a:gd name="T10" fmla="*/ 12 w 46"/>
                  <a:gd name="T11" fmla="*/ 43 h 126"/>
                  <a:gd name="T12" fmla="*/ 12 w 46"/>
                  <a:gd name="T13" fmla="*/ 43 h 126"/>
                  <a:gd name="T14" fmla="*/ 12 w 46"/>
                  <a:gd name="T15" fmla="*/ 115 h 126"/>
                  <a:gd name="T16" fmla="*/ 23 w 46"/>
                  <a:gd name="T17" fmla="*/ 126 h 126"/>
                  <a:gd name="T18" fmla="*/ 34 w 46"/>
                  <a:gd name="T19" fmla="*/ 115 h 126"/>
                  <a:gd name="T20" fmla="*/ 34 w 46"/>
                  <a:gd name="T21" fmla="*/ 43 h 126"/>
                  <a:gd name="T22" fmla="*/ 30 w 46"/>
                  <a:gd name="T23" fmla="*/ 39 h 126"/>
                  <a:gd name="T24" fmla="*/ 28 w 46"/>
                  <a:gd name="T25" fmla="*/ 39 h 126"/>
                  <a:gd name="T26" fmla="*/ 28 w 46"/>
                  <a:gd name="T27" fmla="*/ 115 h 126"/>
                  <a:gd name="T28" fmla="*/ 23 w 46"/>
                  <a:gd name="T29" fmla="*/ 120 h 126"/>
                  <a:gd name="T30" fmla="*/ 18 w 46"/>
                  <a:gd name="T31" fmla="*/ 115 h 126"/>
                  <a:gd name="T32" fmla="*/ 18 w 46"/>
                  <a:gd name="T33" fmla="*/ 39 h 126"/>
                  <a:gd name="T34" fmla="*/ 16 w 46"/>
                  <a:gd name="T35" fmla="*/ 39 h 126"/>
                  <a:gd name="T36" fmla="*/ 6 w 46"/>
                  <a:gd name="T37" fmla="*/ 23 h 126"/>
                  <a:gd name="T38" fmla="*/ 19 w 46"/>
                  <a:gd name="T39" fmla="*/ 7 h 126"/>
                  <a:gd name="T40" fmla="*/ 20 w 46"/>
                  <a:gd name="T41" fmla="*/ 6 h 126"/>
                  <a:gd name="T42" fmla="*/ 20 w 46"/>
                  <a:gd name="T43" fmla="*/ 19 h 126"/>
                  <a:gd name="T44" fmla="*/ 23 w 46"/>
                  <a:gd name="T45" fmla="*/ 22 h 126"/>
                  <a:gd name="T46" fmla="*/ 26 w 46"/>
                  <a:gd name="T47" fmla="*/ 19 h 126"/>
                  <a:gd name="T48" fmla="*/ 26 w 46"/>
                  <a:gd name="T49" fmla="*/ 6 h 126"/>
                  <a:gd name="T50" fmla="*/ 27 w 46"/>
                  <a:gd name="T51" fmla="*/ 7 h 126"/>
                  <a:gd name="T52" fmla="*/ 40 w 46"/>
                  <a:gd name="T53" fmla="*/ 23 h 126"/>
                  <a:gd name="T54" fmla="*/ 30 w 46"/>
                  <a:gd name="T55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" h="126">
                    <a:moveTo>
                      <a:pt x="34" y="43"/>
                    </a:moveTo>
                    <a:cubicBezTo>
                      <a:pt x="35" y="43"/>
                      <a:pt x="35" y="43"/>
                      <a:pt x="35" y="43"/>
                    </a:cubicBezTo>
                    <a:cubicBezTo>
                      <a:pt x="42" y="39"/>
                      <a:pt x="46" y="31"/>
                      <a:pt x="46" y="23"/>
                    </a:cubicBezTo>
                    <a:cubicBezTo>
                      <a:pt x="46" y="10"/>
                      <a:pt x="36" y="0"/>
                      <a:pt x="23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1"/>
                      <a:pt x="4" y="39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2" y="121"/>
                      <a:pt x="17" y="126"/>
                      <a:pt x="23" y="126"/>
                    </a:cubicBezTo>
                    <a:cubicBezTo>
                      <a:pt x="29" y="126"/>
                      <a:pt x="34" y="121"/>
                      <a:pt x="34" y="115"/>
                    </a:cubicBezTo>
                    <a:lnTo>
                      <a:pt x="34" y="43"/>
                    </a:lnTo>
                    <a:close/>
                    <a:moveTo>
                      <a:pt x="30" y="39"/>
                    </a:move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28" y="118"/>
                      <a:pt x="26" y="120"/>
                      <a:pt x="23" y="120"/>
                    </a:cubicBezTo>
                    <a:cubicBezTo>
                      <a:pt x="20" y="120"/>
                      <a:pt x="18" y="118"/>
                      <a:pt x="18" y="115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0" y="36"/>
                      <a:pt x="6" y="30"/>
                      <a:pt x="6" y="23"/>
                    </a:cubicBezTo>
                    <a:cubicBezTo>
                      <a:pt x="6" y="15"/>
                      <a:pt x="11" y="9"/>
                      <a:pt x="19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1"/>
                      <a:pt x="21" y="22"/>
                      <a:pt x="23" y="22"/>
                    </a:cubicBezTo>
                    <a:cubicBezTo>
                      <a:pt x="25" y="22"/>
                      <a:pt x="26" y="21"/>
                      <a:pt x="26" y="19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35" y="9"/>
                      <a:pt x="40" y="15"/>
                      <a:pt x="40" y="23"/>
                    </a:cubicBezTo>
                    <a:cubicBezTo>
                      <a:pt x="40" y="30"/>
                      <a:pt x="36" y="36"/>
                      <a:pt x="30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E9D2CB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6928470" y="4475796"/>
            <a:ext cx="922376" cy="922376"/>
            <a:chOff x="6852667" y="3040062"/>
            <a:chExt cx="914400" cy="914400"/>
          </a:xfrm>
        </p:grpSpPr>
        <p:sp>
          <p:nvSpPr>
            <p:cNvPr id="152" name="Oval 151"/>
            <p:cNvSpPr/>
            <p:nvPr/>
          </p:nvSpPr>
          <p:spPr bwMode="auto">
            <a:xfrm>
              <a:off x="6852667" y="3040062"/>
              <a:ext cx="914400" cy="914400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7076998" y="3264393"/>
              <a:ext cx="465739" cy="465739"/>
              <a:chOff x="7198793" y="3360420"/>
              <a:chExt cx="548640" cy="548640"/>
            </a:xfrm>
          </p:grpSpPr>
          <p:sp>
            <p:nvSpPr>
              <p:cNvPr id="154" name="Line 9"/>
              <p:cNvSpPr>
                <a:spLocks noChangeShapeType="1"/>
              </p:cNvSpPr>
              <p:nvPr/>
            </p:nvSpPr>
            <p:spPr bwMode="auto">
              <a:xfrm>
                <a:off x="7530844" y="3775499"/>
                <a:ext cx="18315" cy="39988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55" name="Line 10"/>
              <p:cNvSpPr>
                <a:spLocks noChangeShapeType="1"/>
              </p:cNvSpPr>
              <p:nvPr/>
            </p:nvSpPr>
            <p:spPr bwMode="auto">
              <a:xfrm>
                <a:off x="7397068" y="3457992"/>
                <a:ext cx="18315" cy="3599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4" name="Line 11"/>
              <p:cNvSpPr>
                <a:spLocks noChangeShapeType="1"/>
              </p:cNvSpPr>
              <p:nvPr/>
            </p:nvSpPr>
            <p:spPr bwMode="auto">
              <a:xfrm flipH="1">
                <a:off x="7401049" y="3775499"/>
                <a:ext cx="14333" cy="39988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5" name="Line 12"/>
              <p:cNvSpPr>
                <a:spLocks noChangeShapeType="1"/>
              </p:cNvSpPr>
              <p:nvPr/>
            </p:nvSpPr>
            <p:spPr bwMode="auto">
              <a:xfrm flipH="1">
                <a:off x="7530844" y="3457992"/>
                <a:ext cx="14333" cy="3599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6" name="Freeform 13"/>
              <p:cNvSpPr>
                <a:spLocks/>
              </p:cNvSpPr>
              <p:nvPr/>
            </p:nvSpPr>
            <p:spPr bwMode="auto">
              <a:xfrm>
                <a:off x="7198793" y="3360420"/>
                <a:ext cx="364698" cy="523847"/>
              </a:xfrm>
              <a:custGeom>
                <a:avLst/>
                <a:gdLst>
                  <a:gd name="T0" fmla="*/ 101 w 101"/>
                  <a:gd name="T1" fmla="*/ 4 h 145"/>
                  <a:gd name="T2" fmla="*/ 76 w 101"/>
                  <a:gd name="T3" fmla="*/ 0 h 145"/>
                  <a:gd name="T4" fmla="*/ 0 w 101"/>
                  <a:gd name="T5" fmla="*/ 76 h 145"/>
                  <a:gd name="T6" fmla="*/ 43 w 101"/>
                  <a:gd name="T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45">
                    <a:moveTo>
                      <a:pt x="101" y="4"/>
                    </a:moveTo>
                    <a:cubicBezTo>
                      <a:pt x="93" y="2"/>
                      <a:pt x="85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06"/>
                      <a:pt x="18" y="132"/>
                      <a:pt x="43" y="145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7" name="Line 14"/>
              <p:cNvSpPr>
                <a:spLocks noChangeShapeType="1"/>
              </p:cNvSpPr>
              <p:nvPr/>
            </p:nvSpPr>
            <p:spPr bwMode="auto">
              <a:xfrm>
                <a:off x="7613657" y="3692323"/>
                <a:ext cx="39814" cy="18395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8" name="Line 15"/>
              <p:cNvSpPr>
                <a:spLocks noChangeShapeType="1"/>
              </p:cNvSpPr>
              <p:nvPr/>
            </p:nvSpPr>
            <p:spPr bwMode="auto">
              <a:xfrm>
                <a:off x="7292755" y="3562761"/>
                <a:ext cx="39814" cy="14396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9" name="Line 16"/>
              <p:cNvSpPr>
                <a:spLocks noChangeShapeType="1"/>
              </p:cNvSpPr>
              <p:nvPr/>
            </p:nvSpPr>
            <p:spPr bwMode="auto">
              <a:xfrm flipV="1">
                <a:off x="7613657" y="3562761"/>
                <a:ext cx="39814" cy="14396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0" name="Line 17"/>
              <p:cNvSpPr>
                <a:spLocks noChangeShapeType="1"/>
              </p:cNvSpPr>
              <p:nvPr/>
            </p:nvSpPr>
            <p:spPr bwMode="auto">
              <a:xfrm flipV="1">
                <a:off x="7292755" y="3692323"/>
                <a:ext cx="39814" cy="18395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1" name="Freeform 18"/>
              <p:cNvSpPr>
                <a:spLocks/>
              </p:cNvSpPr>
              <p:nvPr/>
            </p:nvSpPr>
            <p:spPr bwMode="auto">
              <a:xfrm>
                <a:off x="7592158" y="3389212"/>
                <a:ext cx="129795" cy="129562"/>
              </a:xfrm>
              <a:custGeom>
                <a:avLst/>
                <a:gdLst>
                  <a:gd name="T0" fmla="*/ 36 w 36"/>
                  <a:gd name="T1" fmla="*/ 36 h 36"/>
                  <a:gd name="T2" fmla="*/ 0 w 36"/>
                  <a:gd name="T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" h="36">
                    <a:moveTo>
                      <a:pt x="36" y="36"/>
                    </a:moveTo>
                    <a:cubicBezTo>
                      <a:pt x="28" y="20"/>
                      <a:pt x="15" y="7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2" name="Freeform 19"/>
              <p:cNvSpPr>
                <a:spLocks/>
              </p:cNvSpPr>
              <p:nvPr/>
            </p:nvSpPr>
            <p:spPr bwMode="auto">
              <a:xfrm>
                <a:off x="7382735" y="3544366"/>
                <a:ext cx="364698" cy="364694"/>
              </a:xfrm>
              <a:custGeom>
                <a:avLst/>
                <a:gdLst>
                  <a:gd name="T0" fmla="*/ 0 w 101"/>
                  <a:gd name="T1" fmla="*/ 97 h 101"/>
                  <a:gd name="T2" fmla="*/ 25 w 101"/>
                  <a:gd name="T3" fmla="*/ 101 h 101"/>
                  <a:gd name="T4" fmla="*/ 101 w 101"/>
                  <a:gd name="T5" fmla="*/ 25 h 101"/>
                  <a:gd name="T6" fmla="*/ 97 w 10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1">
                    <a:moveTo>
                      <a:pt x="0" y="97"/>
                    </a:moveTo>
                    <a:cubicBezTo>
                      <a:pt x="8" y="99"/>
                      <a:pt x="16" y="101"/>
                      <a:pt x="25" y="101"/>
                    </a:cubicBezTo>
                    <a:cubicBezTo>
                      <a:pt x="67" y="101"/>
                      <a:pt x="101" y="67"/>
                      <a:pt x="101" y="25"/>
                    </a:cubicBezTo>
                    <a:cubicBezTo>
                      <a:pt x="101" y="16"/>
                      <a:pt x="99" y="8"/>
                      <a:pt x="97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3" name="Oval 20"/>
              <p:cNvSpPr>
                <a:spLocks noChangeArrowheads="1"/>
              </p:cNvSpPr>
              <p:nvPr/>
            </p:nvSpPr>
            <p:spPr bwMode="auto">
              <a:xfrm>
                <a:off x="7325402" y="3486783"/>
                <a:ext cx="295422" cy="295914"/>
              </a:xfrm>
              <a:prstGeom prst="ellips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6925286" y="2169094"/>
            <a:ext cx="922376" cy="922376"/>
            <a:chOff x="9035926" y="3040062"/>
            <a:chExt cx="914400" cy="914400"/>
          </a:xfrm>
        </p:grpSpPr>
        <p:sp>
          <p:nvSpPr>
            <p:cNvPr id="143" name="Oval 142"/>
            <p:cNvSpPr/>
            <p:nvPr/>
          </p:nvSpPr>
          <p:spPr bwMode="auto">
            <a:xfrm>
              <a:off x="9035926" y="3040062"/>
              <a:ext cx="914400" cy="914400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290477" y="3294904"/>
              <a:ext cx="405298" cy="404717"/>
              <a:chOff x="-2627313" y="-174625"/>
              <a:chExt cx="2216150" cy="2212975"/>
            </a:xfrm>
          </p:grpSpPr>
          <p:sp>
            <p:nvSpPr>
              <p:cNvPr id="145" name="Freeform 5"/>
              <p:cNvSpPr>
                <a:spLocks/>
              </p:cNvSpPr>
              <p:nvPr/>
            </p:nvSpPr>
            <p:spPr bwMode="auto">
              <a:xfrm>
                <a:off x="-2627313" y="-174625"/>
                <a:ext cx="2216150" cy="2212975"/>
              </a:xfrm>
              <a:custGeom>
                <a:avLst/>
                <a:gdLst>
                  <a:gd name="T0" fmla="*/ 1396 w 1396"/>
                  <a:gd name="T1" fmla="*/ 468 h 1394"/>
                  <a:gd name="T2" fmla="*/ 927 w 1396"/>
                  <a:gd name="T3" fmla="*/ 0 h 1394"/>
                  <a:gd name="T4" fmla="*/ 0 w 1396"/>
                  <a:gd name="T5" fmla="*/ 0 h 1394"/>
                  <a:gd name="T6" fmla="*/ 0 w 1396"/>
                  <a:gd name="T7" fmla="*/ 926 h 1394"/>
                  <a:gd name="T8" fmla="*/ 469 w 1396"/>
                  <a:gd name="T9" fmla="*/ 1394 h 1394"/>
                  <a:gd name="T10" fmla="*/ 1396 w 1396"/>
                  <a:gd name="T11" fmla="*/ 1394 h 1394"/>
                  <a:gd name="T12" fmla="*/ 1396 w 1396"/>
                  <a:gd name="T13" fmla="*/ 468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6" h="1394">
                    <a:moveTo>
                      <a:pt x="1396" y="468"/>
                    </a:moveTo>
                    <a:lnTo>
                      <a:pt x="927" y="0"/>
                    </a:lnTo>
                    <a:lnTo>
                      <a:pt x="0" y="0"/>
                    </a:lnTo>
                    <a:lnTo>
                      <a:pt x="0" y="926"/>
                    </a:lnTo>
                    <a:lnTo>
                      <a:pt x="469" y="1394"/>
                    </a:lnTo>
                    <a:lnTo>
                      <a:pt x="1396" y="1394"/>
                    </a:lnTo>
                    <a:lnTo>
                      <a:pt x="1396" y="46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6" name="Freeform 6"/>
              <p:cNvSpPr>
                <a:spLocks/>
              </p:cNvSpPr>
              <p:nvPr/>
            </p:nvSpPr>
            <p:spPr bwMode="auto">
              <a:xfrm>
                <a:off x="-2627313" y="-174625"/>
                <a:ext cx="2216150" cy="742950"/>
              </a:xfrm>
              <a:custGeom>
                <a:avLst/>
                <a:gdLst>
                  <a:gd name="T0" fmla="*/ 1396 w 1396"/>
                  <a:gd name="T1" fmla="*/ 468 h 468"/>
                  <a:gd name="T2" fmla="*/ 469 w 1396"/>
                  <a:gd name="T3" fmla="*/ 468 h 468"/>
                  <a:gd name="T4" fmla="*/ 0 w 1396"/>
                  <a:gd name="T5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6" h="468">
                    <a:moveTo>
                      <a:pt x="1396" y="468"/>
                    </a:moveTo>
                    <a:lnTo>
                      <a:pt x="469" y="46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7" name="Line 7"/>
              <p:cNvSpPr>
                <a:spLocks noChangeShapeType="1"/>
              </p:cNvSpPr>
              <p:nvPr/>
            </p:nvSpPr>
            <p:spPr bwMode="auto">
              <a:xfrm>
                <a:off x="-1882775" y="568325"/>
                <a:ext cx="0" cy="1470025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8" name="Line 8"/>
              <p:cNvSpPr>
                <a:spLocks noChangeShapeType="1"/>
              </p:cNvSpPr>
              <p:nvPr/>
            </p:nvSpPr>
            <p:spPr bwMode="auto">
              <a:xfrm>
                <a:off x="-1900238" y="-174625"/>
                <a:ext cx="762000" cy="74295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9" name="Line 9"/>
              <p:cNvSpPr>
                <a:spLocks noChangeShapeType="1"/>
              </p:cNvSpPr>
              <p:nvPr/>
            </p:nvSpPr>
            <p:spPr bwMode="auto">
              <a:xfrm>
                <a:off x="-1536700" y="188912"/>
                <a:ext cx="744537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139" name="Oval 138"/>
          <p:cNvSpPr/>
          <p:nvPr/>
        </p:nvSpPr>
        <p:spPr bwMode="auto">
          <a:xfrm flipH="1">
            <a:off x="5220206" y="2893503"/>
            <a:ext cx="1872957" cy="187295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36" kern="0" dirty="0" err="1">
              <a:ln w="3175">
                <a:noFill/>
              </a:ln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4799649" y="2862653"/>
            <a:ext cx="2714071" cy="1935031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36" kern="0" dirty="0">
                <a:ln w="3175">
                  <a:noFill/>
                </a:ln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</a:t>
            </a:r>
          </a:p>
        </p:txBody>
      </p:sp>
      <p:sp>
        <p:nvSpPr>
          <p:cNvPr id="186" name="engage"/>
          <p:cNvSpPr/>
          <p:nvPr/>
        </p:nvSpPr>
        <p:spPr bwMode="auto">
          <a:xfrm>
            <a:off x="2342939" y="2107899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 dirty="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Engage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330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 animBg="1"/>
      <p:bldP spid="102" grpId="0"/>
      <p:bldP spid="103" grpId="0"/>
      <p:bldP spid="10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5"/>
            <a:ext cx="12435593" cy="6993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763" y="0"/>
            <a:ext cx="12433830" cy="6994029"/>
          </a:xfrm>
          <a:prstGeom prst="rect">
            <a:avLst/>
          </a:prstGeom>
          <a:gradFill>
            <a:gsLst>
              <a:gs pos="0">
                <a:srgbClr val="000000">
                  <a:alpha val="13000"/>
                </a:srgbClr>
              </a:gs>
              <a:gs pos="17000">
                <a:srgbClr val="000000">
                  <a:alpha val="15000"/>
                </a:srgbClr>
              </a:gs>
              <a:gs pos="99000">
                <a:srgbClr val="000000">
                  <a:alpha val="0"/>
                </a:srgb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882" y="495"/>
            <a:ext cx="5722409" cy="69935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0821" y="2527629"/>
            <a:ext cx="4563183" cy="196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32563">
              <a:lnSpc>
                <a:spcPct val="90000"/>
              </a:lnSpc>
              <a:spcBef>
                <a:spcPts val="1199"/>
              </a:spcBef>
              <a:spcAft>
                <a:spcPts val="510"/>
              </a:spcAft>
              <a:defRPr/>
            </a:pPr>
            <a:r>
              <a:rPr lang="en-US" sz="2040" kern="0" dirty="0">
                <a:gradFill>
                  <a:gsLst>
                    <a:gs pos="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need</a:t>
            </a:r>
          </a:p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New engagement models with their customers to scale hospitality services at bank branches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0822" y="4282312"/>
            <a:ext cx="4756780" cy="1901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1199"/>
              </a:spcBef>
              <a:spcAft>
                <a:spcPts val="510"/>
              </a:spcAft>
              <a:defRPr/>
            </a:pPr>
            <a:r>
              <a:rPr lang="en-US" sz="2040" kern="0" dirty="0">
                <a:gradFill>
                  <a:gsLst>
                    <a:gs pos="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Impact</a:t>
            </a:r>
          </a:p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AI-based reception service providing high quality hospitality services with remote </a:t>
            </a:r>
            <a:b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in-person escalation</a:t>
            </a:r>
          </a:p>
          <a:p>
            <a:pPr defTabSz="932563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Speech and face emotion recognition creates personal connection with customer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47745" y="1293282"/>
            <a:ext cx="5189395" cy="874696"/>
            <a:chOff x="535757" y="618185"/>
            <a:chExt cx="5190131" cy="874820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757" y="618185"/>
              <a:ext cx="894703" cy="874820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1553750" y="726415"/>
              <a:ext cx="4172138" cy="659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63">
                <a:defRPr/>
              </a:pPr>
              <a:r>
                <a:rPr lang="en-US" sz="3599" kern="0" spc="50" dirty="0">
                  <a:ln w="3175">
                    <a:noFill/>
                  </a:ln>
                  <a:gradFill>
                    <a:gsLst>
                      <a:gs pos="16814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Bank of Kochi</a:t>
              </a:r>
              <a:endParaRPr lang="en-US" sz="3599" dirty="0">
                <a:gradFill>
                  <a:gsLst>
                    <a:gs pos="16814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1" name="engage"/>
          <p:cNvSpPr/>
          <p:nvPr/>
        </p:nvSpPr>
        <p:spPr bwMode="auto">
          <a:xfrm>
            <a:off x="9034475" y="280530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Engage your customers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1228726" y="271213"/>
            <a:ext cx="922376" cy="922376"/>
            <a:chOff x="2486149" y="3040062"/>
            <a:chExt cx="914400" cy="914400"/>
          </a:xfrm>
        </p:grpSpPr>
        <p:sp>
          <p:nvSpPr>
            <p:cNvPr id="53" name="Oval 52"/>
            <p:cNvSpPr/>
            <p:nvPr/>
          </p:nvSpPr>
          <p:spPr bwMode="auto">
            <a:xfrm>
              <a:off x="2486149" y="3040062"/>
              <a:ext cx="914400" cy="914400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718485" y="3301180"/>
              <a:ext cx="449726" cy="392158"/>
              <a:chOff x="2532420" y="3433223"/>
              <a:chExt cx="529777" cy="461962"/>
            </a:xfrm>
          </p:grpSpPr>
          <p:sp>
            <p:nvSpPr>
              <p:cNvPr id="55" name="Freeform 5"/>
              <p:cNvSpPr>
                <a:spLocks noEditPoints="1"/>
              </p:cNvSpPr>
              <p:nvPr/>
            </p:nvSpPr>
            <p:spPr bwMode="auto">
              <a:xfrm>
                <a:off x="2671755" y="3476422"/>
                <a:ext cx="390442" cy="418763"/>
              </a:xfrm>
              <a:custGeom>
                <a:avLst/>
                <a:gdLst>
                  <a:gd name="T0" fmla="*/ 94 w 112"/>
                  <a:gd name="T1" fmla="*/ 43 h 120"/>
                  <a:gd name="T2" fmla="*/ 104 w 112"/>
                  <a:gd name="T3" fmla="*/ 24 h 120"/>
                  <a:gd name="T4" fmla="*/ 80 w 112"/>
                  <a:gd name="T5" fmla="*/ 0 h 120"/>
                  <a:gd name="T6" fmla="*/ 56 w 112"/>
                  <a:gd name="T7" fmla="*/ 24 h 120"/>
                  <a:gd name="T8" fmla="*/ 66 w 112"/>
                  <a:gd name="T9" fmla="*/ 43 h 120"/>
                  <a:gd name="T10" fmla="*/ 51 w 112"/>
                  <a:gd name="T11" fmla="*/ 58 h 120"/>
                  <a:gd name="T12" fmla="*/ 32 w 112"/>
                  <a:gd name="T13" fmla="*/ 48 h 120"/>
                  <a:gd name="T14" fmla="*/ 8 w 112"/>
                  <a:gd name="T15" fmla="*/ 72 h 120"/>
                  <a:gd name="T16" fmla="*/ 18 w 112"/>
                  <a:gd name="T17" fmla="*/ 91 h 120"/>
                  <a:gd name="T18" fmla="*/ 0 w 112"/>
                  <a:gd name="T19" fmla="*/ 120 h 120"/>
                  <a:gd name="T20" fmla="*/ 8 w 112"/>
                  <a:gd name="T21" fmla="*/ 120 h 120"/>
                  <a:gd name="T22" fmla="*/ 32 w 112"/>
                  <a:gd name="T23" fmla="*/ 96 h 120"/>
                  <a:gd name="T24" fmla="*/ 56 w 112"/>
                  <a:gd name="T25" fmla="*/ 120 h 120"/>
                  <a:gd name="T26" fmla="*/ 64 w 112"/>
                  <a:gd name="T27" fmla="*/ 120 h 120"/>
                  <a:gd name="T28" fmla="*/ 46 w 112"/>
                  <a:gd name="T29" fmla="*/ 91 h 120"/>
                  <a:gd name="T30" fmla="*/ 56 w 112"/>
                  <a:gd name="T31" fmla="*/ 72 h 120"/>
                  <a:gd name="T32" fmla="*/ 80 w 112"/>
                  <a:gd name="T33" fmla="*/ 48 h 120"/>
                  <a:gd name="T34" fmla="*/ 104 w 112"/>
                  <a:gd name="T35" fmla="*/ 72 h 120"/>
                  <a:gd name="T36" fmla="*/ 112 w 112"/>
                  <a:gd name="T37" fmla="*/ 72 h 120"/>
                  <a:gd name="T38" fmla="*/ 94 w 112"/>
                  <a:gd name="T39" fmla="*/ 43 h 120"/>
                  <a:gd name="T40" fmla="*/ 32 w 112"/>
                  <a:gd name="T41" fmla="*/ 88 h 120"/>
                  <a:gd name="T42" fmla="*/ 16 w 112"/>
                  <a:gd name="T43" fmla="*/ 72 h 120"/>
                  <a:gd name="T44" fmla="*/ 32 w 112"/>
                  <a:gd name="T45" fmla="*/ 56 h 120"/>
                  <a:gd name="T46" fmla="*/ 48 w 112"/>
                  <a:gd name="T47" fmla="*/ 72 h 120"/>
                  <a:gd name="T48" fmla="*/ 32 w 112"/>
                  <a:gd name="T49" fmla="*/ 88 h 120"/>
                  <a:gd name="T50" fmla="*/ 80 w 112"/>
                  <a:gd name="T51" fmla="*/ 40 h 120"/>
                  <a:gd name="T52" fmla="*/ 64 w 112"/>
                  <a:gd name="T53" fmla="*/ 24 h 120"/>
                  <a:gd name="T54" fmla="*/ 80 w 112"/>
                  <a:gd name="T55" fmla="*/ 8 h 120"/>
                  <a:gd name="T56" fmla="*/ 96 w 112"/>
                  <a:gd name="T57" fmla="*/ 24 h 120"/>
                  <a:gd name="T58" fmla="*/ 80 w 112"/>
                  <a:gd name="T59" fmla="*/ 4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20">
                    <a:moveTo>
                      <a:pt x="94" y="43"/>
                    </a:moveTo>
                    <a:cubicBezTo>
                      <a:pt x="100" y="39"/>
                      <a:pt x="104" y="32"/>
                      <a:pt x="104" y="24"/>
                    </a:cubicBezTo>
                    <a:cubicBezTo>
                      <a:pt x="104" y="11"/>
                      <a:pt x="93" y="0"/>
                      <a:pt x="80" y="0"/>
                    </a:cubicBezTo>
                    <a:cubicBezTo>
                      <a:pt x="66" y="0"/>
                      <a:pt x="56" y="11"/>
                      <a:pt x="56" y="24"/>
                    </a:cubicBezTo>
                    <a:cubicBezTo>
                      <a:pt x="56" y="32"/>
                      <a:pt x="60" y="39"/>
                      <a:pt x="66" y="43"/>
                    </a:cubicBezTo>
                    <a:cubicBezTo>
                      <a:pt x="59" y="47"/>
                      <a:pt x="54" y="52"/>
                      <a:pt x="51" y="58"/>
                    </a:cubicBezTo>
                    <a:cubicBezTo>
                      <a:pt x="47" y="52"/>
                      <a:pt x="40" y="48"/>
                      <a:pt x="32" y="48"/>
                    </a:cubicBezTo>
                    <a:cubicBezTo>
                      <a:pt x="18" y="48"/>
                      <a:pt x="8" y="59"/>
                      <a:pt x="8" y="72"/>
                    </a:cubicBezTo>
                    <a:cubicBezTo>
                      <a:pt x="8" y="80"/>
                      <a:pt x="12" y="87"/>
                      <a:pt x="18" y="91"/>
                    </a:cubicBezTo>
                    <a:cubicBezTo>
                      <a:pt x="7" y="97"/>
                      <a:pt x="0" y="108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107"/>
                      <a:pt x="18" y="96"/>
                      <a:pt x="32" y="96"/>
                    </a:cubicBezTo>
                    <a:cubicBezTo>
                      <a:pt x="45" y="96"/>
                      <a:pt x="56" y="107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4" y="108"/>
                      <a:pt x="56" y="97"/>
                      <a:pt x="46" y="91"/>
                    </a:cubicBezTo>
                    <a:cubicBezTo>
                      <a:pt x="52" y="87"/>
                      <a:pt x="56" y="80"/>
                      <a:pt x="56" y="72"/>
                    </a:cubicBezTo>
                    <a:cubicBezTo>
                      <a:pt x="56" y="59"/>
                      <a:pt x="66" y="48"/>
                      <a:pt x="80" y="48"/>
                    </a:cubicBezTo>
                    <a:cubicBezTo>
                      <a:pt x="93" y="48"/>
                      <a:pt x="104" y="59"/>
                      <a:pt x="104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60"/>
                      <a:pt x="104" y="49"/>
                      <a:pt x="94" y="43"/>
                    </a:cubicBezTo>
                    <a:close/>
                    <a:moveTo>
                      <a:pt x="32" y="88"/>
                    </a:moveTo>
                    <a:cubicBezTo>
                      <a:pt x="23" y="88"/>
                      <a:pt x="16" y="81"/>
                      <a:pt x="16" y="72"/>
                    </a:cubicBezTo>
                    <a:cubicBezTo>
                      <a:pt x="16" y="63"/>
                      <a:pt x="23" y="56"/>
                      <a:pt x="32" y="56"/>
                    </a:cubicBezTo>
                    <a:cubicBezTo>
                      <a:pt x="41" y="56"/>
                      <a:pt x="48" y="63"/>
                      <a:pt x="48" y="72"/>
                    </a:cubicBezTo>
                    <a:cubicBezTo>
                      <a:pt x="48" y="81"/>
                      <a:pt x="41" y="88"/>
                      <a:pt x="32" y="88"/>
                    </a:cubicBezTo>
                    <a:close/>
                    <a:moveTo>
                      <a:pt x="80" y="40"/>
                    </a:moveTo>
                    <a:cubicBezTo>
                      <a:pt x="71" y="40"/>
                      <a:pt x="64" y="33"/>
                      <a:pt x="64" y="24"/>
                    </a:cubicBezTo>
                    <a:cubicBezTo>
                      <a:pt x="64" y="15"/>
                      <a:pt x="71" y="8"/>
                      <a:pt x="80" y="8"/>
                    </a:cubicBezTo>
                    <a:cubicBezTo>
                      <a:pt x="89" y="8"/>
                      <a:pt x="96" y="15"/>
                      <a:pt x="96" y="24"/>
                    </a:cubicBezTo>
                    <a:cubicBezTo>
                      <a:pt x="96" y="33"/>
                      <a:pt x="89" y="40"/>
                      <a:pt x="80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6" name="Freeform 6"/>
              <p:cNvSpPr>
                <a:spLocks noEditPoints="1"/>
              </p:cNvSpPr>
              <p:nvPr/>
            </p:nvSpPr>
            <p:spPr bwMode="auto">
              <a:xfrm>
                <a:off x="2532420" y="3433223"/>
                <a:ext cx="303199" cy="170944"/>
              </a:xfrm>
              <a:custGeom>
                <a:avLst/>
                <a:gdLst>
                  <a:gd name="T0" fmla="*/ 87 w 87"/>
                  <a:gd name="T1" fmla="*/ 49 h 49"/>
                  <a:gd name="T2" fmla="*/ 19 w 87"/>
                  <a:gd name="T3" fmla="*/ 49 h 49"/>
                  <a:gd name="T4" fmla="*/ 0 w 87"/>
                  <a:gd name="T5" fmla="*/ 30 h 49"/>
                  <a:gd name="T6" fmla="*/ 0 w 87"/>
                  <a:gd name="T7" fmla="*/ 19 h 49"/>
                  <a:gd name="T8" fmla="*/ 19 w 87"/>
                  <a:gd name="T9" fmla="*/ 0 h 49"/>
                  <a:gd name="T10" fmla="*/ 49 w 87"/>
                  <a:gd name="T11" fmla="*/ 0 h 49"/>
                  <a:gd name="T12" fmla="*/ 68 w 87"/>
                  <a:gd name="T13" fmla="*/ 19 h 49"/>
                  <a:gd name="T14" fmla="*/ 68 w 87"/>
                  <a:gd name="T15" fmla="*/ 28 h 49"/>
                  <a:gd name="T16" fmla="*/ 87 w 87"/>
                  <a:gd name="T17" fmla="*/ 49 h 49"/>
                  <a:gd name="T18" fmla="*/ 19 w 87"/>
                  <a:gd name="T19" fmla="*/ 8 h 49"/>
                  <a:gd name="T20" fmla="*/ 8 w 87"/>
                  <a:gd name="T21" fmla="*/ 19 h 49"/>
                  <a:gd name="T22" fmla="*/ 8 w 87"/>
                  <a:gd name="T23" fmla="*/ 30 h 49"/>
                  <a:gd name="T24" fmla="*/ 19 w 87"/>
                  <a:gd name="T25" fmla="*/ 41 h 49"/>
                  <a:gd name="T26" fmla="*/ 69 w 87"/>
                  <a:gd name="T27" fmla="*/ 41 h 49"/>
                  <a:gd name="T28" fmla="*/ 60 w 87"/>
                  <a:gd name="T29" fmla="*/ 31 h 49"/>
                  <a:gd name="T30" fmla="*/ 60 w 87"/>
                  <a:gd name="T31" fmla="*/ 19 h 49"/>
                  <a:gd name="T32" fmla="*/ 49 w 87"/>
                  <a:gd name="T33" fmla="*/ 8 h 49"/>
                  <a:gd name="T34" fmla="*/ 19 w 87"/>
                  <a:gd name="T35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49">
                    <a:moveTo>
                      <a:pt x="87" y="49"/>
                    </a:moveTo>
                    <a:cubicBezTo>
                      <a:pt x="19" y="49"/>
                      <a:pt x="19" y="49"/>
                      <a:pt x="19" y="49"/>
                    </a:cubicBezTo>
                    <a:cubicBezTo>
                      <a:pt x="9" y="49"/>
                      <a:pt x="0" y="41"/>
                      <a:pt x="0" y="3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0" y="0"/>
                      <a:pt x="68" y="9"/>
                      <a:pt x="68" y="19"/>
                    </a:cubicBezTo>
                    <a:cubicBezTo>
                      <a:pt x="68" y="28"/>
                      <a:pt x="68" y="28"/>
                      <a:pt x="68" y="28"/>
                    </a:cubicBezTo>
                    <a:lnTo>
                      <a:pt x="87" y="49"/>
                    </a:lnTo>
                    <a:close/>
                    <a:moveTo>
                      <a:pt x="19" y="8"/>
                    </a:moveTo>
                    <a:cubicBezTo>
                      <a:pt x="13" y="8"/>
                      <a:pt x="8" y="13"/>
                      <a:pt x="8" y="19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6"/>
                      <a:pt x="13" y="41"/>
                      <a:pt x="19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3"/>
                      <a:pt x="55" y="8"/>
                      <a:pt x="49" y="8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3208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5129E-6 0 L 0.30457 0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2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3.125E-6 -3.33333E-6 L 0.04609 -3.33333E-6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5E-6 -3.33333E-6 L 0.0461 -3.33333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7037E-6 L 0.0461 -3.7037E-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2" grpId="0"/>
      <p:bldP spid="2" grpId="1"/>
      <p:bldP spid="5" grpId="0"/>
      <p:bldP spid="5" grpId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 flipH="1">
            <a:off x="-89386" y="4542709"/>
            <a:ext cx="2486940" cy="912977"/>
          </a:xfrm>
          <a:prstGeom prst="rect">
            <a:avLst/>
          </a:prstGeom>
        </p:spPr>
        <p:txBody>
          <a:bodyPr wrap="square" lIns="179260" tIns="143408" rIns="179260" bIns="143408">
            <a:spAutoFit/>
          </a:bodyPr>
          <a:lstStyle/>
          <a:p>
            <a:pPr algn="r"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31" dirty="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Employee productivity</a:t>
            </a:r>
          </a:p>
          <a:p>
            <a:pPr algn="r"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31" dirty="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Business data differentiation</a:t>
            </a:r>
          </a:p>
          <a:p>
            <a:pPr algn="r"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31" dirty="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Organizational knowledge</a:t>
            </a:r>
          </a:p>
        </p:txBody>
      </p:sp>
      <p:sp>
        <p:nvSpPr>
          <p:cNvPr id="89" name="Freeform 88"/>
          <p:cNvSpPr>
            <a:spLocks/>
          </p:cNvSpPr>
          <p:nvPr/>
        </p:nvSpPr>
        <p:spPr bwMode="auto">
          <a:xfrm rot="10800000" flipV="1">
            <a:off x="2314075" y="4872644"/>
            <a:ext cx="122050" cy="258800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empower"/>
          <p:cNvSpPr/>
          <p:nvPr/>
        </p:nvSpPr>
        <p:spPr bwMode="auto">
          <a:xfrm>
            <a:off x="2342939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Enable your employees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103" name="optimize"/>
          <p:cNvSpPr/>
          <p:nvPr/>
        </p:nvSpPr>
        <p:spPr bwMode="auto">
          <a:xfrm>
            <a:off x="7753346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Optimize your operations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104" name="transform"/>
          <p:cNvSpPr/>
          <p:nvPr/>
        </p:nvSpPr>
        <p:spPr bwMode="auto">
          <a:xfrm>
            <a:off x="7753346" y="2133037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Transform your products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 flipH="1">
            <a:off x="4399447" y="2077887"/>
            <a:ext cx="3539604" cy="3539605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304568" y="2036061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4304568" y="4335170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1586" y="3118449"/>
            <a:ext cx="215605" cy="1372108"/>
            <a:chOff x="4324612" y="3057581"/>
            <a:chExt cx="211397" cy="1345326"/>
          </a:xfrm>
        </p:grpSpPr>
        <p:sp>
          <p:nvSpPr>
            <p:cNvPr id="113" name="Freeform 84"/>
            <p:cNvSpPr>
              <a:spLocks/>
            </p:cNvSpPr>
            <p:nvPr/>
          </p:nvSpPr>
          <p:spPr bwMode="auto">
            <a:xfrm rot="6858978" flipH="1" flipV="1">
              <a:off x="4407735" y="3011522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Freeform 83"/>
            <p:cNvSpPr>
              <a:spLocks/>
            </p:cNvSpPr>
            <p:nvPr/>
          </p:nvSpPr>
          <p:spPr bwMode="auto">
            <a:xfrm rot="3284225" flipV="1">
              <a:off x="4370671" y="427463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0" name="Oval 149"/>
          <p:cNvSpPr/>
          <p:nvPr/>
        </p:nvSpPr>
        <p:spPr bwMode="auto">
          <a:xfrm>
            <a:off x="6787844" y="4335170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94292" y="5322831"/>
            <a:ext cx="1736277" cy="188543"/>
            <a:chOff x="5190089" y="5218935"/>
            <a:chExt cx="1702387" cy="184863"/>
          </a:xfrm>
        </p:grpSpPr>
        <p:sp>
          <p:nvSpPr>
            <p:cNvPr id="119" name="Freeform 93"/>
            <p:cNvSpPr>
              <a:spLocks/>
            </p:cNvSpPr>
            <p:nvPr/>
          </p:nvSpPr>
          <p:spPr bwMode="auto">
            <a:xfrm rot="1856903" flipH="1" flipV="1">
              <a:off x="5190089" y="5218935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Freeform 90"/>
            <p:cNvSpPr>
              <a:spLocks/>
            </p:cNvSpPr>
            <p:nvPr/>
          </p:nvSpPr>
          <p:spPr bwMode="auto">
            <a:xfrm rot="19786451" flipV="1">
              <a:off x="6810261" y="5229465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1" name="Oval 140"/>
          <p:cNvSpPr/>
          <p:nvPr/>
        </p:nvSpPr>
        <p:spPr bwMode="auto">
          <a:xfrm>
            <a:off x="6787844" y="2036061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99547" y="3092631"/>
            <a:ext cx="219433" cy="1432548"/>
            <a:chOff x="7548397" y="3032267"/>
            <a:chExt cx="215150" cy="1404586"/>
          </a:xfrm>
        </p:grpSpPr>
        <p:sp>
          <p:nvSpPr>
            <p:cNvPr id="116" name="Freeform 94"/>
            <p:cNvSpPr>
              <a:spLocks/>
            </p:cNvSpPr>
            <p:nvPr/>
          </p:nvSpPr>
          <p:spPr bwMode="auto">
            <a:xfrm rot="18758123" flipH="1" flipV="1">
              <a:off x="7635273" y="4308579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Freeform 92"/>
            <p:cNvSpPr>
              <a:spLocks/>
            </p:cNvSpPr>
            <p:nvPr/>
          </p:nvSpPr>
          <p:spPr bwMode="auto">
            <a:xfrm rot="14812449" flipV="1">
              <a:off x="7594456" y="2986208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5752" y="2144399"/>
            <a:ext cx="1577870" cy="197141"/>
            <a:chOff x="5260154" y="2102543"/>
            <a:chExt cx="1547072" cy="193293"/>
          </a:xfrm>
        </p:grpSpPr>
        <p:sp>
          <p:nvSpPr>
            <p:cNvPr id="137" name="Freeform 87"/>
            <p:cNvSpPr>
              <a:spLocks/>
            </p:cNvSpPr>
            <p:nvPr/>
          </p:nvSpPr>
          <p:spPr bwMode="auto">
            <a:xfrm rot="8621118" flipV="1">
              <a:off x="5260154" y="212150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 rot="2005605" flipV="1">
              <a:off x="6725011" y="210254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Partial Circle 11"/>
          <p:cNvSpPr/>
          <p:nvPr/>
        </p:nvSpPr>
        <p:spPr bwMode="auto">
          <a:xfrm>
            <a:off x="4280865" y="1867186"/>
            <a:ext cx="3913208" cy="3896950"/>
          </a:xfrm>
          <a:prstGeom prst="pie">
            <a:avLst>
              <a:gd name="adj1" fmla="val 12264545"/>
              <a:gd name="adj2" fmla="val 9427182"/>
            </a:avLst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445193" y="2176687"/>
            <a:ext cx="922376" cy="922376"/>
            <a:chOff x="4357564" y="2134201"/>
            <a:chExt cx="904372" cy="904372"/>
          </a:xfrm>
        </p:grpSpPr>
        <p:sp>
          <p:nvSpPr>
            <p:cNvPr id="182" name="Oval 181"/>
            <p:cNvSpPr/>
            <p:nvPr/>
          </p:nvSpPr>
          <p:spPr bwMode="auto">
            <a:xfrm>
              <a:off x="4357564" y="2134201"/>
              <a:ext cx="904372" cy="904372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87352" y="2392455"/>
              <a:ext cx="444794" cy="387857"/>
              <a:chOff x="4587352" y="2392455"/>
              <a:chExt cx="444794" cy="387857"/>
            </a:xfrm>
          </p:grpSpPr>
          <p:sp>
            <p:nvSpPr>
              <p:cNvPr id="184" name="Freeform 5"/>
              <p:cNvSpPr>
                <a:spLocks noEditPoints="1"/>
              </p:cNvSpPr>
              <p:nvPr/>
            </p:nvSpPr>
            <p:spPr bwMode="auto">
              <a:xfrm>
                <a:off x="4704336" y="2428724"/>
                <a:ext cx="327810" cy="351588"/>
              </a:xfrm>
              <a:custGeom>
                <a:avLst/>
                <a:gdLst>
                  <a:gd name="T0" fmla="*/ 94 w 112"/>
                  <a:gd name="T1" fmla="*/ 43 h 120"/>
                  <a:gd name="T2" fmla="*/ 104 w 112"/>
                  <a:gd name="T3" fmla="*/ 24 h 120"/>
                  <a:gd name="T4" fmla="*/ 80 w 112"/>
                  <a:gd name="T5" fmla="*/ 0 h 120"/>
                  <a:gd name="T6" fmla="*/ 56 w 112"/>
                  <a:gd name="T7" fmla="*/ 24 h 120"/>
                  <a:gd name="T8" fmla="*/ 66 w 112"/>
                  <a:gd name="T9" fmla="*/ 43 h 120"/>
                  <a:gd name="T10" fmla="*/ 51 w 112"/>
                  <a:gd name="T11" fmla="*/ 58 h 120"/>
                  <a:gd name="T12" fmla="*/ 32 w 112"/>
                  <a:gd name="T13" fmla="*/ 48 h 120"/>
                  <a:gd name="T14" fmla="*/ 8 w 112"/>
                  <a:gd name="T15" fmla="*/ 72 h 120"/>
                  <a:gd name="T16" fmla="*/ 18 w 112"/>
                  <a:gd name="T17" fmla="*/ 91 h 120"/>
                  <a:gd name="T18" fmla="*/ 0 w 112"/>
                  <a:gd name="T19" fmla="*/ 120 h 120"/>
                  <a:gd name="T20" fmla="*/ 8 w 112"/>
                  <a:gd name="T21" fmla="*/ 120 h 120"/>
                  <a:gd name="T22" fmla="*/ 32 w 112"/>
                  <a:gd name="T23" fmla="*/ 96 h 120"/>
                  <a:gd name="T24" fmla="*/ 56 w 112"/>
                  <a:gd name="T25" fmla="*/ 120 h 120"/>
                  <a:gd name="T26" fmla="*/ 64 w 112"/>
                  <a:gd name="T27" fmla="*/ 120 h 120"/>
                  <a:gd name="T28" fmla="*/ 46 w 112"/>
                  <a:gd name="T29" fmla="*/ 91 h 120"/>
                  <a:gd name="T30" fmla="*/ 56 w 112"/>
                  <a:gd name="T31" fmla="*/ 72 h 120"/>
                  <a:gd name="T32" fmla="*/ 80 w 112"/>
                  <a:gd name="T33" fmla="*/ 48 h 120"/>
                  <a:gd name="T34" fmla="*/ 104 w 112"/>
                  <a:gd name="T35" fmla="*/ 72 h 120"/>
                  <a:gd name="T36" fmla="*/ 112 w 112"/>
                  <a:gd name="T37" fmla="*/ 72 h 120"/>
                  <a:gd name="T38" fmla="*/ 94 w 112"/>
                  <a:gd name="T39" fmla="*/ 43 h 120"/>
                  <a:gd name="T40" fmla="*/ 32 w 112"/>
                  <a:gd name="T41" fmla="*/ 88 h 120"/>
                  <a:gd name="T42" fmla="*/ 16 w 112"/>
                  <a:gd name="T43" fmla="*/ 72 h 120"/>
                  <a:gd name="T44" fmla="*/ 32 w 112"/>
                  <a:gd name="T45" fmla="*/ 56 h 120"/>
                  <a:gd name="T46" fmla="*/ 48 w 112"/>
                  <a:gd name="T47" fmla="*/ 72 h 120"/>
                  <a:gd name="T48" fmla="*/ 32 w 112"/>
                  <a:gd name="T49" fmla="*/ 88 h 120"/>
                  <a:gd name="T50" fmla="*/ 80 w 112"/>
                  <a:gd name="T51" fmla="*/ 40 h 120"/>
                  <a:gd name="T52" fmla="*/ 64 w 112"/>
                  <a:gd name="T53" fmla="*/ 24 h 120"/>
                  <a:gd name="T54" fmla="*/ 80 w 112"/>
                  <a:gd name="T55" fmla="*/ 8 h 120"/>
                  <a:gd name="T56" fmla="*/ 96 w 112"/>
                  <a:gd name="T57" fmla="*/ 24 h 120"/>
                  <a:gd name="T58" fmla="*/ 80 w 112"/>
                  <a:gd name="T59" fmla="*/ 4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20">
                    <a:moveTo>
                      <a:pt x="94" y="43"/>
                    </a:moveTo>
                    <a:cubicBezTo>
                      <a:pt x="100" y="39"/>
                      <a:pt x="104" y="32"/>
                      <a:pt x="104" y="24"/>
                    </a:cubicBezTo>
                    <a:cubicBezTo>
                      <a:pt x="104" y="11"/>
                      <a:pt x="93" y="0"/>
                      <a:pt x="80" y="0"/>
                    </a:cubicBezTo>
                    <a:cubicBezTo>
                      <a:pt x="66" y="0"/>
                      <a:pt x="56" y="11"/>
                      <a:pt x="56" y="24"/>
                    </a:cubicBezTo>
                    <a:cubicBezTo>
                      <a:pt x="56" y="32"/>
                      <a:pt x="60" y="39"/>
                      <a:pt x="66" y="43"/>
                    </a:cubicBezTo>
                    <a:cubicBezTo>
                      <a:pt x="59" y="47"/>
                      <a:pt x="54" y="52"/>
                      <a:pt x="51" y="58"/>
                    </a:cubicBezTo>
                    <a:cubicBezTo>
                      <a:pt x="47" y="52"/>
                      <a:pt x="40" y="48"/>
                      <a:pt x="32" y="48"/>
                    </a:cubicBezTo>
                    <a:cubicBezTo>
                      <a:pt x="18" y="48"/>
                      <a:pt x="8" y="59"/>
                      <a:pt x="8" y="72"/>
                    </a:cubicBezTo>
                    <a:cubicBezTo>
                      <a:pt x="8" y="80"/>
                      <a:pt x="12" y="87"/>
                      <a:pt x="18" y="91"/>
                    </a:cubicBezTo>
                    <a:cubicBezTo>
                      <a:pt x="7" y="97"/>
                      <a:pt x="0" y="108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107"/>
                      <a:pt x="18" y="96"/>
                      <a:pt x="32" y="96"/>
                    </a:cubicBezTo>
                    <a:cubicBezTo>
                      <a:pt x="45" y="96"/>
                      <a:pt x="56" y="107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4" y="108"/>
                      <a:pt x="56" y="97"/>
                      <a:pt x="46" y="91"/>
                    </a:cubicBezTo>
                    <a:cubicBezTo>
                      <a:pt x="52" y="87"/>
                      <a:pt x="56" y="80"/>
                      <a:pt x="56" y="72"/>
                    </a:cubicBezTo>
                    <a:cubicBezTo>
                      <a:pt x="56" y="59"/>
                      <a:pt x="66" y="48"/>
                      <a:pt x="80" y="48"/>
                    </a:cubicBezTo>
                    <a:cubicBezTo>
                      <a:pt x="93" y="48"/>
                      <a:pt x="104" y="59"/>
                      <a:pt x="104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60"/>
                      <a:pt x="104" y="49"/>
                      <a:pt x="94" y="43"/>
                    </a:cubicBezTo>
                    <a:close/>
                    <a:moveTo>
                      <a:pt x="32" y="88"/>
                    </a:moveTo>
                    <a:cubicBezTo>
                      <a:pt x="23" y="88"/>
                      <a:pt x="16" y="81"/>
                      <a:pt x="16" y="72"/>
                    </a:cubicBezTo>
                    <a:cubicBezTo>
                      <a:pt x="16" y="63"/>
                      <a:pt x="23" y="56"/>
                      <a:pt x="32" y="56"/>
                    </a:cubicBezTo>
                    <a:cubicBezTo>
                      <a:pt x="41" y="56"/>
                      <a:pt x="48" y="63"/>
                      <a:pt x="48" y="72"/>
                    </a:cubicBezTo>
                    <a:cubicBezTo>
                      <a:pt x="48" y="81"/>
                      <a:pt x="41" y="88"/>
                      <a:pt x="32" y="88"/>
                    </a:cubicBezTo>
                    <a:close/>
                    <a:moveTo>
                      <a:pt x="80" y="40"/>
                    </a:moveTo>
                    <a:cubicBezTo>
                      <a:pt x="71" y="40"/>
                      <a:pt x="64" y="33"/>
                      <a:pt x="64" y="24"/>
                    </a:cubicBezTo>
                    <a:cubicBezTo>
                      <a:pt x="64" y="15"/>
                      <a:pt x="71" y="8"/>
                      <a:pt x="80" y="8"/>
                    </a:cubicBezTo>
                    <a:cubicBezTo>
                      <a:pt x="89" y="8"/>
                      <a:pt x="96" y="15"/>
                      <a:pt x="96" y="24"/>
                    </a:cubicBezTo>
                    <a:cubicBezTo>
                      <a:pt x="96" y="33"/>
                      <a:pt x="89" y="40"/>
                      <a:pt x="80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E9D2CB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85" name="Freeform 6"/>
              <p:cNvSpPr>
                <a:spLocks noEditPoints="1"/>
              </p:cNvSpPr>
              <p:nvPr/>
            </p:nvSpPr>
            <p:spPr bwMode="auto">
              <a:xfrm>
                <a:off x="4587352" y="2392455"/>
                <a:ext cx="254562" cy="143522"/>
              </a:xfrm>
              <a:custGeom>
                <a:avLst/>
                <a:gdLst>
                  <a:gd name="T0" fmla="*/ 87 w 87"/>
                  <a:gd name="T1" fmla="*/ 49 h 49"/>
                  <a:gd name="T2" fmla="*/ 19 w 87"/>
                  <a:gd name="T3" fmla="*/ 49 h 49"/>
                  <a:gd name="T4" fmla="*/ 0 w 87"/>
                  <a:gd name="T5" fmla="*/ 30 h 49"/>
                  <a:gd name="T6" fmla="*/ 0 w 87"/>
                  <a:gd name="T7" fmla="*/ 19 h 49"/>
                  <a:gd name="T8" fmla="*/ 19 w 87"/>
                  <a:gd name="T9" fmla="*/ 0 h 49"/>
                  <a:gd name="T10" fmla="*/ 49 w 87"/>
                  <a:gd name="T11" fmla="*/ 0 h 49"/>
                  <a:gd name="T12" fmla="*/ 68 w 87"/>
                  <a:gd name="T13" fmla="*/ 19 h 49"/>
                  <a:gd name="T14" fmla="*/ 68 w 87"/>
                  <a:gd name="T15" fmla="*/ 28 h 49"/>
                  <a:gd name="T16" fmla="*/ 87 w 87"/>
                  <a:gd name="T17" fmla="*/ 49 h 49"/>
                  <a:gd name="T18" fmla="*/ 19 w 87"/>
                  <a:gd name="T19" fmla="*/ 8 h 49"/>
                  <a:gd name="T20" fmla="*/ 8 w 87"/>
                  <a:gd name="T21" fmla="*/ 19 h 49"/>
                  <a:gd name="T22" fmla="*/ 8 w 87"/>
                  <a:gd name="T23" fmla="*/ 30 h 49"/>
                  <a:gd name="T24" fmla="*/ 19 w 87"/>
                  <a:gd name="T25" fmla="*/ 41 h 49"/>
                  <a:gd name="T26" fmla="*/ 69 w 87"/>
                  <a:gd name="T27" fmla="*/ 41 h 49"/>
                  <a:gd name="T28" fmla="*/ 60 w 87"/>
                  <a:gd name="T29" fmla="*/ 31 h 49"/>
                  <a:gd name="T30" fmla="*/ 60 w 87"/>
                  <a:gd name="T31" fmla="*/ 19 h 49"/>
                  <a:gd name="T32" fmla="*/ 49 w 87"/>
                  <a:gd name="T33" fmla="*/ 8 h 49"/>
                  <a:gd name="T34" fmla="*/ 19 w 87"/>
                  <a:gd name="T35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49">
                    <a:moveTo>
                      <a:pt x="87" y="49"/>
                    </a:moveTo>
                    <a:cubicBezTo>
                      <a:pt x="19" y="49"/>
                      <a:pt x="19" y="49"/>
                      <a:pt x="19" y="49"/>
                    </a:cubicBezTo>
                    <a:cubicBezTo>
                      <a:pt x="9" y="49"/>
                      <a:pt x="0" y="41"/>
                      <a:pt x="0" y="3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0" y="0"/>
                      <a:pt x="68" y="9"/>
                      <a:pt x="68" y="19"/>
                    </a:cubicBezTo>
                    <a:cubicBezTo>
                      <a:pt x="68" y="28"/>
                      <a:pt x="68" y="28"/>
                      <a:pt x="68" y="28"/>
                    </a:cubicBezTo>
                    <a:lnTo>
                      <a:pt x="87" y="49"/>
                    </a:lnTo>
                    <a:close/>
                    <a:moveTo>
                      <a:pt x="19" y="8"/>
                    </a:moveTo>
                    <a:cubicBezTo>
                      <a:pt x="13" y="8"/>
                      <a:pt x="8" y="13"/>
                      <a:pt x="8" y="19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6"/>
                      <a:pt x="13" y="41"/>
                      <a:pt x="19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3"/>
                      <a:pt x="55" y="8"/>
                      <a:pt x="49" y="8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E9D2CB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176" name="Oval 175"/>
          <p:cNvSpPr/>
          <p:nvPr/>
        </p:nvSpPr>
        <p:spPr bwMode="auto">
          <a:xfrm>
            <a:off x="4445194" y="4478798"/>
            <a:ext cx="922376" cy="922376"/>
          </a:xfrm>
          <a:prstGeom prst="ellipse">
            <a:avLst/>
          </a:prstGeom>
          <a:solidFill>
            <a:srgbClr val="E9D2C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8" name="Freeform 49"/>
          <p:cNvSpPr>
            <a:spLocks noEditPoints="1"/>
          </p:cNvSpPr>
          <p:nvPr/>
        </p:nvSpPr>
        <p:spPr bwMode="auto">
          <a:xfrm>
            <a:off x="4723030" y="4705086"/>
            <a:ext cx="143855" cy="469801"/>
          </a:xfrm>
          <a:custGeom>
            <a:avLst/>
            <a:gdLst>
              <a:gd name="T0" fmla="*/ 30 w 38"/>
              <a:gd name="T1" fmla="*/ 70 h 126"/>
              <a:gd name="T2" fmla="*/ 38 w 38"/>
              <a:gd name="T3" fmla="*/ 70 h 126"/>
              <a:gd name="T4" fmla="*/ 38 w 38"/>
              <a:gd name="T5" fmla="*/ 64 h 126"/>
              <a:gd name="T6" fmla="*/ 22 w 38"/>
              <a:gd name="T7" fmla="*/ 64 h 126"/>
              <a:gd name="T8" fmla="*/ 22 w 38"/>
              <a:gd name="T9" fmla="*/ 27 h 126"/>
              <a:gd name="T10" fmla="*/ 30 w 38"/>
              <a:gd name="T11" fmla="*/ 19 h 126"/>
              <a:gd name="T12" fmla="*/ 30 w 38"/>
              <a:gd name="T13" fmla="*/ 0 h 126"/>
              <a:gd name="T14" fmla="*/ 8 w 38"/>
              <a:gd name="T15" fmla="*/ 0 h 126"/>
              <a:gd name="T16" fmla="*/ 8 w 38"/>
              <a:gd name="T17" fmla="*/ 19 h 126"/>
              <a:gd name="T18" fmla="*/ 16 w 38"/>
              <a:gd name="T19" fmla="*/ 27 h 126"/>
              <a:gd name="T20" fmla="*/ 16 w 38"/>
              <a:gd name="T21" fmla="*/ 64 h 126"/>
              <a:gd name="T22" fmla="*/ 0 w 38"/>
              <a:gd name="T23" fmla="*/ 64 h 126"/>
              <a:gd name="T24" fmla="*/ 0 w 38"/>
              <a:gd name="T25" fmla="*/ 70 h 126"/>
              <a:gd name="T26" fmla="*/ 8 w 38"/>
              <a:gd name="T27" fmla="*/ 70 h 126"/>
              <a:gd name="T28" fmla="*/ 8 w 38"/>
              <a:gd name="T29" fmla="*/ 115 h 126"/>
              <a:gd name="T30" fmla="*/ 19 w 38"/>
              <a:gd name="T31" fmla="*/ 126 h 126"/>
              <a:gd name="T32" fmla="*/ 30 w 38"/>
              <a:gd name="T33" fmla="*/ 115 h 126"/>
              <a:gd name="T34" fmla="*/ 30 w 38"/>
              <a:gd name="T35" fmla="*/ 70 h 126"/>
              <a:gd name="T36" fmla="*/ 14 w 38"/>
              <a:gd name="T37" fmla="*/ 16 h 126"/>
              <a:gd name="T38" fmla="*/ 14 w 38"/>
              <a:gd name="T39" fmla="*/ 6 h 126"/>
              <a:gd name="T40" fmla="*/ 24 w 38"/>
              <a:gd name="T41" fmla="*/ 6 h 126"/>
              <a:gd name="T42" fmla="*/ 24 w 38"/>
              <a:gd name="T43" fmla="*/ 16 h 126"/>
              <a:gd name="T44" fmla="*/ 19 w 38"/>
              <a:gd name="T45" fmla="*/ 21 h 126"/>
              <a:gd name="T46" fmla="*/ 14 w 38"/>
              <a:gd name="T47" fmla="*/ 16 h 126"/>
              <a:gd name="T48" fmla="*/ 24 w 38"/>
              <a:gd name="T49" fmla="*/ 115 h 126"/>
              <a:gd name="T50" fmla="*/ 19 w 38"/>
              <a:gd name="T51" fmla="*/ 120 h 126"/>
              <a:gd name="T52" fmla="*/ 14 w 38"/>
              <a:gd name="T53" fmla="*/ 115 h 126"/>
              <a:gd name="T54" fmla="*/ 14 w 38"/>
              <a:gd name="T55" fmla="*/ 70 h 126"/>
              <a:gd name="T56" fmla="*/ 24 w 38"/>
              <a:gd name="T57" fmla="*/ 70 h 126"/>
              <a:gd name="T58" fmla="*/ 24 w 38"/>
              <a:gd name="T59" fmla="*/ 11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8" h="126">
                <a:moveTo>
                  <a:pt x="30" y="70"/>
                </a:moveTo>
                <a:cubicBezTo>
                  <a:pt x="38" y="70"/>
                  <a:pt x="38" y="70"/>
                  <a:pt x="38" y="70"/>
                </a:cubicBezTo>
                <a:cubicBezTo>
                  <a:pt x="38" y="64"/>
                  <a:pt x="38" y="64"/>
                  <a:pt x="38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27"/>
                  <a:pt x="22" y="27"/>
                  <a:pt x="22" y="27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0"/>
                  <a:pt x="30" y="0"/>
                  <a:pt x="30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19"/>
                  <a:pt x="8" y="19"/>
                  <a:pt x="8" y="19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64"/>
                  <a:pt x="16" y="64"/>
                  <a:pt x="16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70"/>
                  <a:pt x="0" y="70"/>
                  <a:pt x="0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115"/>
                  <a:pt x="8" y="115"/>
                  <a:pt x="8" y="115"/>
                </a:cubicBezTo>
                <a:cubicBezTo>
                  <a:pt x="8" y="121"/>
                  <a:pt x="13" y="126"/>
                  <a:pt x="19" y="126"/>
                </a:cubicBezTo>
                <a:cubicBezTo>
                  <a:pt x="25" y="126"/>
                  <a:pt x="30" y="121"/>
                  <a:pt x="30" y="115"/>
                </a:cubicBezTo>
                <a:lnTo>
                  <a:pt x="30" y="70"/>
                </a:lnTo>
                <a:close/>
                <a:moveTo>
                  <a:pt x="14" y="16"/>
                </a:moveTo>
                <a:cubicBezTo>
                  <a:pt x="14" y="6"/>
                  <a:pt x="14" y="6"/>
                  <a:pt x="14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16"/>
                  <a:pt x="24" y="16"/>
                  <a:pt x="24" y="16"/>
                </a:cubicBezTo>
                <a:cubicBezTo>
                  <a:pt x="19" y="21"/>
                  <a:pt x="19" y="21"/>
                  <a:pt x="19" y="21"/>
                </a:cubicBezTo>
                <a:lnTo>
                  <a:pt x="14" y="16"/>
                </a:lnTo>
                <a:close/>
                <a:moveTo>
                  <a:pt x="24" y="115"/>
                </a:moveTo>
                <a:cubicBezTo>
                  <a:pt x="24" y="118"/>
                  <a:pt x="22" y="120"/>
                  <a:pt x="19" y="120"/>
                </a:cubicBezTo>
                <a:cubicBezTo>
                  <a:pt x="16" y="120"/>
                  <a:pt x="14" y="118"/>
                  <a:pt x="14" y="115"/>
                </a:cubicBezTo>
                <a:cubicBezTo>
                  <a:pt x="14" y="70"/>
                  <a:pt x="14" y="70"/>
                  <a:pt x="14" y="70"/>
                </a:cubicBezTo>
                <a:cubicBezTo>
                  <a:pt x="24" y="70"/>
                  <a:pt x="24" y="70"/>
                  <a:pt x="24" y="70"/>
                </a:cubicBezTo>
                <a:lnTo>
                  <a:pt x="24" y="115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E9D2CB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4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79" name="Freeform 50"/>
          <p:cNvSpPr>
            <a:spLocks noEditPoints="1"/>
          </p:cNvSpPr>
          <p:nvPr/>
        </p:nvSpPr>
        <p:spPr bwMode="auto">
          <a:xfrm>
            <a:off x="4916743" y="4705086"/>
            <a:ext cx="172991" cy="469801"/>
          </a:xfrm>
          <a:custGeom>
            <a:avLst/>
            <a:gdLst>
              <a:gd name="T0" fmla="*/ 34 w 46"/>
              <a:gd name="T1" fmla="*/ 43 h 126"/>
              <a:gd name="T2" fmla="*/ 35 w 46"/>
              <a:gd name="T3" fmla="*/ 43 h 126"/>
              <a:gd name="T4" fmla="*/ 46 w 46"/>
              <a:gd name="T5" fmla="*/ 23 h 126"/>
              <a:gd name="T6" fmla="*/ 23 w 46"/>
              <a:gd name="T7" fmla="*/ 0 h 126"/>
              <a:gd name="T8" fmla="*/ 0 w 46"/>
              <a:gd name="T9" fmla="*/ 23 h 126"/>
              <a:gd name="T10" fmla="*/ 12 w 46"/>
              <a:gd name="T11" fmla="*/ 43 h 126"/>
              <a:gd name="T12" fmla="*/ 12 w 46"/>
              <a:gd name="T13" fmla="*/ 43 h 126"/>
              <a:gd name="T14" fmla="*/ 12 w 46"/>
              <a:gd name="T15" fmla="*/ 115 h 126"/>
              <a:gd name="T16" fmla="*/ 23 w 46"/>
              <a:gd name="T17" fmla="*/ 126 h 126"/>
              <a:gd name="T18" fmla="*/ 34 w 46"/>
              <a:gd name="T19" fmla="*/ 115 h 126"/>
              <a:gd name="T20" fmla="*/ 34 w 46"/>
              <a:gd name="T21" fmla="*/ 43 h 126"/>
              <a:gd name="T22" fmla="*/ 30 w 46"/>
              <a:gd name="T23" fmla="*/ 39 h 126"/>
              <a:gd name="T24" fmla="*/ 28 w 46"/>
              <a:gd name="T25" fmla="*/ 39 h 126"/>
              <a:gd name="T26" fmla="*/ 28 w 46"/>
              <a:gd name="T27" fmla="*/ 115 h 126"/>
              <a:gd name="T28" fmla="*/ 23 w 46"/>
              <a:gd name="T29" fmla="*/ 120 h 126"/>
              <a:gd name="T30" fmla="*/ 18 w 46"/>
              <a:gd name="T31" fmla="*/ 115 h 126"/>
              <a:gd name="T32" fmla="*/ 18 w 46"/>
              <a:gd name="T33" fmla="*/ 39 h 126"/>
              <a:gd name="T34" fmla="*/ 16 w 46"/>
              <a:gd name="T35" fmla="*/ 39 h 126"/>
              <a:gd name="T36" fmla="*/ 6 w 46"/>
              <a:gd name="T37" fmla="*/ 23 h 126"/>
              <a:gd name="T38" fmla="*/ 19 w 46"/>
              <a:gd name="T39" fmla="*/ 7 h 126"/>
              <a:gd name="T40" fmla="*/ 20 w 46"/>
              <a:gd name="T41" fmla="*/ 6 h 126"/>
              <a:gd name="T42" fmla="*/ 20 w 46"/>
              <a:gd name="T43" fmla="*/ 19 h 126"/>
              <a:gd name="T44" fmla="*/ 23 w 46"/>
              <a:gd name="T45" fmla="*/ 22 h 126"/>
              <a:gd name="T46" fmla="*/ 26 w 46"/>
              <a:gd name="T47" fmla="*/ 19 h 126"/>
              <a:gd name="T48" fmla="*/ 26 w 46"/>
              <a:gd name="T49" fmla="*/ 6 h 126"/>
              <a:gd name="T50" fmla="*/ 27 w 46"/>
              <a:gd name="T51" fmla="*/ 7 h 126"/>
              <a:gd name="T52" fmla="*/ 40 w 46"/>
              <a:gd name="T53" fmla="*/ 23 h 126"/>
              <a:gd name="T54" fmla="*/ 30 w 46"/>
              <a:gd name="T55" fmla="*/ 3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126">
                <a:moveTo>
                  <a:pt x="34" y="43"/>
                </a:moveTo>
                <a:cubicBezTo>
                  <a:pt x="35" y="43"/>
                  <a:pt x="35" y="43"/>
                  <a:pt x="35" y="43"/>
                </a:cubicBezTo>
                <a:cubicBezTo>
                  <a:pt x="42" y="39"/>
                  <a:pt x="46" y="31"/>
                  <a:pt x="46" y="23"/>
                </a:cubicBezTo>
                <a:cubicBezTo>
                  <a:pt x="46" y="10"/>
                  <a:pt x="36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31"/>
                  <a:pt x="4" y="39"/>
                  <a:pt x="12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2" y="121"/>
                  <a:pt x="17" y="126"/>
                  <a:pt x="23" y="126"/>
                </a:cubicBezTo>
                <a:cubicBezTo>
                  <a:pt x="29" y="126"/>
                  <a:pt x="34" y="121"/>
                  <a:pt x="34" y="115"/>
                </a:cubicBezTo>
                <a:lnTo>
                  <a:pt x="34" y="43"/>
                </a:lnTo>
                <a:close/>
                <a:moveTo>
                  <a:pt x="30" y="39"/>
                </a:moveTo>
                <a:cubicBezTo>
                  <a:pt x="28" y="39"/>
                  <a:pt x="28" y="39"/>
                  <a:pt x="28" y="39"/>
                </a:cubicBezTo>
                <a:cubicBezTo>
                  <a:pt x="28" y="115"/>
                  <a:pt x="28" y="115"/>
                  <a:pt x="28" y="115"/>
                </a:cubicBezTo>
                <a:cubicBezTo>
                  <a:pt x="28" y="118"/>
                  <a:pt x="26" y="120"/>
                  <a:pt x="23" y="120"/>
                </a:cubicBezTo>
                <a:cubicBezTo>
                  <a:pt x="20" y="120"/>
                  <a:pt x="18" y="118"/>
                  <a:pt x="18" y="115"/>
                </a:cubicBezTo>
                <a:cubicBezTo>
                  <a:pt x="18" y="39"/>
                  <a:pt x="18" y="39"/>
                  <a:pt x="18" y="39"/>
                </a:cubicBezTo>
                <a:cubicBezTo>
                  <a:pt x="16" y="39"/>
                  <a:pt x="16" y="39"/>
                  <a:pt x="16" y="39"/>
                </a:cubicBezTo>
                <a:cubicBezTo>
                  <a:pt x="10" y="36"/>
                  <a:pt x="6" y="30"/>
                  <a:pt x="6" y="23"/>
                </a:cubicBezTo>
                <a:cubicBezTo>
                  <a:pt x="6" y="15"/>
                  <a:pt x="11" y="9"/>
                  <a:pt x="19" y="7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21"/>
                  <a:pt x="21" y="22"/>
                  <a:pt x="23" y="22"/>
                </a:cubicBezTo>
                <a:cubicBezTo>
                  <a:pt x="25" y="22"/>
                  <a:pt x="26" y="21"/>
                  <a:pt x="26" y="19"/>
                </a:cubicBezTo>
                <a:cubicBezTo>
                  <a:pt x="26" y="6"/>
                  <a:pt x="26" y="6"/>
                  <a:pt x="26" y="6"/>
                </a:cubicBezTo>
                <a:cubicBezTo>
                  <a:pt x="27" y="7"/>
                  <a:pt x="27" y="7"/>
                  <a:pt x="27" y="7"/>
                </a:cubicBezTo>
                <a:cubicBezTo>
                  <a:pt x="35" y="9"/>
                  <a:pt x="40" y="15"/>
                  <a:pt x="40" y="23"/>
                </a:cubicBezTo>
                <a:cubicBezTo>
                  <a:pt x="40" y="30"/>
                  <a:pt x="36" y="36"/>
                  <a:pt x="30" y="39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rgbClr val="E9D2CB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4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151" name="Group 150"/>
          <p:cNvGrpSpPr/>
          <p:nvPr/>
        </p:nvGrpSpPr>
        <p:grpSpPr>
          <a:xfrm>
            <a:off x="6928470" y="4475796"/>
            <a:ext cx="922376" cy="922376"/>
            <a:chOff x="6852667" y="3040062"/>
            <a:chExt cx="914400" cy="914400"/>
          </a:xfrm>
        </p:grpSpPr>
        <p:sp>
          <p:nvSpPr>
            <p:cNvPr id="152" name="Oval 151"/>
            <p:cNvSpPr/>
            <p:nvPr/>
          </p:nvSpPr>
          <p:spPr bwMode="auto">
            <a:xfrm>
              <a:off x="6852667" y="3040062"/>
              <a:ext cx="914400" cy="914400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7076998" y="3264393"/>
              <a:ext cx="465739" cy="465739"/>
              <a:chOff x="7198793" y="3360420"/>
              <a:chExt cx="548640" cy="548640"/>
            </a:xfrm>
          </p:grpSpPr>
          <p:sp>
            <p:nvSpPr>
              <p:cNvPr id="154" name="Line 9"/>
              <p:cNvSpPr>
                <a:spLocks noChangeShapeType="1"/>
              </p:cNvSpPr>
              <p:nvPr/>
            </p:nvSpPr>
            <p:spPr bwMode="auto">
              <a:xfrm>
                <a:off x="7530844" y="3775499"/>
                <a:ext cx="18315" cy="39988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55" name="Line 10"/>
              <p:cNvSpPr>
                <a:spLocks noChangeShapeType="1"/>
              </p:cNvSpPr>
              <p:nvPr/>
            </p:nvSpPr>
            <p:spPr bwMode="auto">
              <a:xfrm>
                <a:off x="7397068" y="3457992"/>
                <a:ext cx="18315" cy="3599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4" name="Line 11"/>
              <p:cNvSpPr>
                <a:spLocks noChangeShapeType="1"/>
              </p:cNvSpPr>
              <p:nvPr/>
            </p:nvSpPr>
            <p:spPr bwMode="auto">
              <a:xfrm flipH="1">
                <a:off x="7401049" y="3775499"/>
                <a:ext cx="14333" cy="39988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5" name="Line 12"/>
              <p:cNvSpPr>
                <a:spLocks noChangeShapeType="1"/>
              </p:cNvSpPr>
              <p:nvPr/>
            </p:nvSpPr>
            <p:spPr bwMode="auto">
              <a:xfrm flipH="1">
                <a:off x="7530844" y="3457992"/>
                <a:ext cx="14333" cy="3599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6" name="Freeform 13"/>
              <p:cNvSpPr>
                <a:spLocks/>
              </p:cNvSpPr>
              <p:nvPr/>
            </p:nvSpPr>
            <p:spPr bwMode="auto">
              <a:xfrm>
                <a:off x="7198793" y="3360420"/>
                <a:ext cx="364698" cy="523847"/>
              </a:xfrm>
              <a:custGeom>
                <a:avLst/>
                <a:gdLst>
                  <a:gd name="T0" fmla="*/ 101 w 101"/>
                  <a:gd name="T1" fmla="*/ 4 h 145"/>
                  <a:gd name="T2" fmla="*/ 76 w 101"/>
                  <a:gd name="T3" fmla="*/ 0 h 145"/>
                  <a:gd name="T4" fmla="*/ 0 w 101"/>
                  <a:gd name="T5" fmla="*/ 76 h 145"/>
                  <a:gd name="T6" fmla="*/ 43 w 101"/>
                  <a:gd name="T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45">
                    <a:moveTo>
                      <a:pt x="101" y="4"/>
                    </a:moveTo>
                    <a:cubicBezTo>
                      <a:pt x="93" y="2"/>
                      <a:pt x="85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06"/>
                      <a:pt x="18" y="132"/>
                      <a:pt x="43" y="145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7" name="Line 14"/>
              <p:cNvSpPr>
                <a:spLocks noChangeShapeType="1"/>
              </p:cNvSpPr>
              <p:nvPr/>
            </p:nvSpPr>
            <p:spPr bwMode="auto">
              <a:xfrm>
                <a:off x="7613657" y="3692323"/>
                <a:ext cx="39814" cy="18395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8" name="Line 15"/>
              <p:cNvSpPr>
                <a:spLocks noChangeShapeType="1"/>
              </p:cNvSpPr>
              <p:nvPr/>
            </p:nvSpPr>
            <p:spPr bwMode="auto">
              <a:xfrm>
                <a:off x="7292755" y="3562761"/>
                <a:ext cx="39814" cy="14396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9" name="Line 16"/>
              <p:cNvSpPr>
                <a:spLocks noChangeShapeType="1"/>
              </p:cNvSpPr>
              <p:nvPr/>
            </p:nvSpPr>
            <p:spPr bwMode="auto">
              <a:xfrm flipV="1">
                <a:off x="7613657" y="3562761"/>
                <a:ext cx="39814" cy="14396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0" name="Line 17"/>
              <p:cNvSpPr>
                <a:spLocks noChangeShapeType="1"/>
              </p:cNvSpPr>
              <p:nvPr/>
            </p:nvSpPr>
            <p:spPr bwMode="auto">
              <a:xfrm flipV="1">
                <a:off x="7292755" y="3692323"/>
                <a:ext cx="39814" cy="18395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1" name="Freeform 18"/>
              <p:cNvSpPr>
                <a:spLocks/>
              </p:cNvSpPr>
              <p:nvPr/>
            </p:nvSpPr>
            <p:spPr bwMode="auto">
              <a:xfrm>
                <a:off x="7592158" y="3389212"/>
                <a:ext cx="129795" cy="129562"/>
              </a:xfrm>
              <a:custGeom>
                <a:avLst/>
                <a:gdLst>
                  <a:gd name="T0" fmla="*/ 36 w 36"/>
                  <a:gd name="T1" fmla="*/ 36 h 36"/>
                  <a:gd name="T2" fmla="*/ 0 w 36"/>
                  <a:gd name="T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" h="36">
                    <a:moveTo>
                      <a:pt x="36" y="36"/>
                    </a:moveTo>
                    <a:cubicBezTo>
                      <a:pt x="28" y="20"/>
                      <a:pt x="15" y="7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2" name="Freeform 19"/>
              <p:cNvSpPr>
                <a:spLocks/>
              </p:cNvSpPr>
              <p:nvPr/>
            </p:nvSpPr>
            <p:spPr bwMode="auto">
              <a:xfrm>
                <a:off x="7382735" y="3544366"/>
                <a:ext cx="364698" cy="364694"/>
              </a:xfrm>
              <a:custGeom>
                <a:avLst/>
                <a:gdLst>
                  <a:gd name="T0" fmla="*/ 0 w 101"/>
                  <a:gd name="T1" fmla="*/ 97 h 101"/>
                  <a:gd name="T2" fmla="*/ 25 w 101"/>
                  <a:gd name="T3" fmla="*/ 101 h 101"/>
                  <a:gd name="T4" fmla="*/ 101 w 101"/>
                  <a:gd name="T5" fmla="*/ 25 h 101"/>
                  <a:gd name="T6" fmla="*/ 97 w 10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1">
                    <a:moveTo>
                      <a:pt x="0" y="97"/>
                    </a:moveTo>
                    <a:cubicBezTo>
                      <a:pt x="8" y="99"/>
                      <a:pt x="16" y="101"/>
                      <a:pt x="25" y="101"/>
                    </a:cubicBezTo>
                    <a:cubicBezTo>
                      <a:pt x="67" y="101"/>
                      <a:pt x="101" y="67"/>
                      <a:pt x="101" y="25"/>
                    </a:cubicBezTo>
                    <a:cubicBezTo>
                      <a:pt x="101" y="16"/>
                      <a:pt x="99" y="8"/>
                      <a:pt x="97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3" name="Oval 20"/>
              <p:cNvSpPr>
                <a:spLocks noChangeArrowheads="1"/>
              </p:cNvSpPr>
              <p:nvPr/>
            </p:nvSpPr>
            <p:spPr bwMode="auto">
              <a:xfrm>
                <a:off x="7325402" y="3486783"/>
                <a:ext cx="295422" cy="295914"/>
              </a:xfrm>
              <a:prstGeom prst="ellips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6925286" y="2169094"/>
            <a:ext cx="922376" cy="922376"/>
            <a:chOff x="9035926" y="3040062"/>
            <a:chExt cx="914400" cy="914400"/>
          </a:xfrm>
        </p:grpSpPr>
        <p:sp>
          <p:nvSpPr>
            <p:cNvPr id="143" name="Oval 142"/>
            <p:cNvSpPr/>
            <p:nvPr/>
          </p:nvSpPr>
          <p:spPr bwMode="auto">
            <a:xfrm>
              <a:off x="9035926" y="3040062"/>
              <a:ext cx="914400" cy="914400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290477" y="3294904"/>
              <a:ext cx="405298" cy="404717"/>
              <a:chOff x="-2627313" y="-174625"/>
              <a:chExt cx="2216150" cy="2212975"/>
            </a:xfrm>
          </p:grpSpPr>
          <p:sp>
            <p:nvSpPr>
              <p:cNvPr id="145" name="Freeform 5"/>
              <p:cNvSpPr>
                <a:spLocks/>
              </p:cNvSpPr>
              <p:nvPr/>
            </p:nvSpPr>
            <p:spPr bwMode="auto">
              <a:xfrm>
                <a:off x="-2627313" y="-174625"/>
                <a:ext cx="2216150" cy="2212975"/>
              </a:xfrm>
              <a:custGeom>
                <a:avLst/>
                <a:gdLst>
                  <a:gd name="T0" fmla="*/ 1396 w 1396"/>
                  <a:gd name="T1" fmla="*/ 468 h 1394"/>
                  <a:gd name="T2" fmla="*/ 927 w 1396"/>
                  <a:gd name="T3" fmla="*/ 0 h 1394"/>
                  <a:gd name="T4" fmla="*/ 0 w 1396"/>
                  <a:gd name="T5" fmla="*/ 0 h 1394"/>
                  <a:gd name="T6" fmla="*/ 0 w 1396"/>
                  <a:gd name="T7" fmla="*/ 926 h 1394"/>
                  <a:gd name="T8" fmla="*/ 469 w 1396"/>
                  <a:gd name="T9" fmla="*/ 1394 h 1394"/>
                  <a:gd name="T10" fmla="*/ 1396 w 1396"/>
                  <a:gd name="T11" fmla="*/ 1394 h 1394"/>
                  <a:gd name="T12" fmla="*/ 1396 w 1396"/>
                  <a:gd name="T13" fmla="*/ 468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6" h="1394">
                    <a:moveTo>
                      <a:pt x="1396" y="468"/>
                    </a:moveTo>
                    <a:lnTo>
                      <a:pt x="927" y="0"/>
                    </a:lnTo>
                    <a:lnTo>
                      <a:pt x="0" y="0"/>
                    </a:lnTo>
                    <a:lnTo>
                      <a:pt x="0" y="926"/>
                    </a:lnTo>
                    <a:lnTo>
                      <a:pt x="469" y="1394"/>
                    </a:lnTo>
                    <a:lnTo>
                      <a:pt x="1396" y="1394"/>
                    </a:lnTo>
                    <a:lnTo>
                      <a:pt x="1396" y="46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6" name="Freeform 6"/>
              <p:cNvSpPr>
                <a:spLocks/>
              </p:cNvSpPr>
              <p:nvPr/>
            </p:nvSpPr>
            <p:spPr bwMode="auto">
              <a:xfrm>
                <a:off x="-2627313" y="-174625"/>
                <a:ext cx="2216150" cy="742950"/>
              </a:xfrm>
              <a:custGeom>
                <a:avLst/>
                <a:gdLst>
                  <a:gd name="T0" fmla="*/ 1396 w 1396"/>
                  <a:gd name="T1" fmla="*/ 468 h 468"/>
                  <a:gd name="T2" fmla="*/ 469 w 1396"/>
                  <a:gd name="T3" fmla="*/ 468 h 468"/>
                  <a:gd name="T4" fmla="*/ 0 w 1396"/>
                  <a:gd name="T5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6" h="468">
                    <a:moveTo>
                      <a:pt x="1396" y="468"/>
                    </a:moveTo>
                    <a:lnTo>
                      <a:pt x="469" y="46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7" name="Line 7"/>
              <p:cNvSpPr>
                <a:spLocks noChangeShapeType="1"/>
              </p:cNvSpPr>
              <p:nvPr/>
            </p:nvSpPr>
            <p:spPr bwMode="auto">
              <a:xfrm>
                <a:off x="-1882775" y="568325"/>
                <a:ext cx="0" cy="1470025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8" name="Line 8"/>
              <p:cNvSpPr>
                <a:spLocks noChangeShapeType="1"/>
              </p:cNvSpPr>
              <p:nvPr/>
            </p:nvSpPr>
            <p:spPr bwMode="auto">
              <a:xfrm>
                <a:off x="-1900238" y="-174625"/>
                <a:ext cx="762000" cy="74295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9" name="Line 9"/>
              <p:cNvSpPr>
                <a:spLocks noChangeShapeType="1"/>
              </p:cNvSpPr>
              <p:nvPr/>
            </p:nvSpPr>
            <p:spPr bwMode="auto">
              <a:xfrm>
                <a:off x="-1536700" y="188912"/>
                <a:ext cx="744537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139" name="Oval 138"/>
          <p:cNvSpPr/>
          <p:nvPr/>
        </p:nvSpPr>
        <p:spPr bwMode="auto">
          <a:xfrm flipH="1">
            <a:off x="5220206" y="2893503"/>
            <a:ext cx="1872957" cy="187295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36" kern="0" dirty="0" err="1">
              <a:ln w="3175">
                <a:noFill/>
              </a:ln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4799649" y="2862653"/>
            <a:ext cx="2714071" cy="1935031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36" kern="0" dirty="0">
                <a:ln w="3175">
                  <a:noFill/>
                </a:ln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</a:t>
            </a:r>
          </a:p>
        </p:txBody>
      </p:sp>
      <p:sp>
        <p:nvSpPr>
          <p:cNvPr id="186" name="engage"/>
          <p:cNvSpPr/>
          <p:nvPr/>
        </p:nvSpPr>
        <p:spPr bwMode="auto">
          <a:xfrm>
            <a:off x="2342939" y="2107899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Engage your customers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233124" y="3061083"/>
            <a:ext cx="403445" cy="148957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Title 2"/>
          <p:cNvSpPr>
            <a:spLocks noGrp="1"/>
          </p:cNvSpPr>
          <p:nvPr>
            <p:ph type="title"/>
          </p:nvPr>
        </p:nvSpPr>
        <p:spPr>
          <a:xfrm>
            <a:off x="275481" y="314704"/>
            <a:ext cx="11887878" cy="917575"/>
          </a:xfrm>
        </p:spPr>
        <p:txBody>
          <a:bodyPr/>
          <a:lstStyle/>
          <a:p>
            <a:pPr algn="ctr"/>
            <a:r>
              <a:rPr lang="en-US" sz="4488" dirty="0"/>
              <a:t>Digital Transformation </a:t>
            </a:r>
            <a:r>
              <a:rPr lang="en-US" sz="4488" dirty="0">
                <a:solidFill>
                  <a:schemeClr val="tx2"/>
                </a:solidFill>
              </a:rPr>
              <a:t>+</a:t>
            </a:r>
            <a:r>
              <a:rPr lang="en-US" sz="4488" dirty="0"/>
              <a:t> AI</a:t>
            </a:r>
          </a:p>
        </p:txBody>
      </p:sp>
    </p:spTree>
    <p:extLst>
      <p:ext uri="{BB962C8B-B14F-4D97-AF65-F5344CB8AC3E}">
        <p14:creationId xmlns:p14="http://schemas.microsoft.com/office/powerpoint/2010/main" val="2259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7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 animBg="1"/>
      <p:bldP spid="103" grpId="0"/>
      <p:bldP spid="104" grpId="0"/>
      <p:bldP spid="176" grpId="0" animBg="1"/>
      <p:bldP spid="186" grpId="0"/>
      <p:bldP spid="6" grpId="0" animBg="1"/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"/>
          <a:stretch/>
        </p:blipFill>
        <p:spPr>
          <a:xfrm>
            <a:off x="882" y="0"/>
            <a:ext cx="12434712" cy="6994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763" y="0"/>
            <a:ext cx="12433830" cy="6994029"/>
          </a:xfrm>
          <a:prstGeom prst="rect">
            <a:avLst/>
          </a:prstGeom>
          <a:gradFill>
            <a:gsLst>
              <a:gs pos="0">
                <a:srgbClr val="000000">
                  <a:alpha val="44000"/>
                </a:srgbClr>
              </a:gs>
              <a:gs pos="17000">
                <a:srgbClr val="000000">
                  <a:alpha val="38000"/>
                </a:srgbClr>
              </a:gs>
              <a:gs pos="99000">
                <a:srgbClr val="000000">
                  <a:alpha val="0"/>
                </a:srgb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882" y="495"/>
            <a:ext cx="5722409" cy="69935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0821" y="2527629"/>
            <a:ext cx="4563183" cy="196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32563">
              <a:lnSpc>
                <a:spcPct val="90000"/>
              </a:lnSpc>
              <a:spcBef>
                <a:spcPts val="1199"/>
              </a:spcBef>
              <a:spcAft>
                <a:spcPts val="510"/>
              </a:spcAft>
              <a:defRPr/>
            </a:pPr>
            <a:r>
              <a:rPr lang="en-US" sz="2040" kern="0" dirty="0">
                <a:gradFill>
                  <a:gsLst>
                    <a:gs pos="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need</a:t>
            </a:r>
          </a:p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Fast innovation required to compete</a:t>
            </a:r>
          </a:p>
          <a:p>
            <a:pPr defTabSz="932563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Large data sets to exploit</a:t>
            </a:r>
          </a:p>
        </p:txBody>
      </p:sp>
      <p:sp>
        <p:nvSpPr>
          <p:cNvPr id="5" name="Rectangle 4"/>
          <p:cNvSpPr/>
          <p:nvPr/>
        </p:nvSpPr>
        <p:spPr>
          <a:xfrm>
            <a:off x="380822" y="4282313"/>
            <a:ext cx="4756780" cy="2058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1199"/>
              </a:spcBef>
              <a:spcAft>
                <a:spcPts val="510"/>
              </a:spcAft>
              <a:defRPr/>
            </a:pPr>
            <a:r>
              <a:rPr lang="en-US" sz="2040" kern="0" dirty="0">
                <a:gradFill>
                  <a:gsLst>
                    <a:gs pos="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Impact</a:t>
            </a:r>
          </a:p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Automated predictions on car performance</a:t>
            </a:r>
          </a:p>
          <a:p>
            <a:pPr defTabSz="932563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Real time simulations and collaboration to increase agility</a:t>
            </a:r>
          </a:p>
          <a:p>
            <a:pPr defTabSz="932563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Increased ability to quickly update under changing environments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83" y="1230640"/>
            <a:ext cx="2251755" cy="949388"/>
          </a:xfrm>
          <a:prstGeom prst="rect">
            <a:avLst/>
          </a:prstGeom>
        </p:spPr>
      </p:pic>
      <p:sp>
        <p:nvSpPr>
          <p:cNvPr id="41" name="engage"/>
          <p:cNvSpPr/>
          <p:nvPr/>
        </p:nvSpPr>
        <p:spPr bwMode="auto">
          <a:xfrm>
            <a:off x="9034477" y="280530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 dirty="0">
                <a:gradFill>
                  <a:gsLst>
                    <a:gs pos="0">
                      <a:prstClr val="white"/>
                    </a:gs>
                    <a:gs pos="99000">
                      <a:prstClr val="white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Enable your employees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1228726" y="271213"/>
            <a:ext cx="922376" cy="922376"/>
            <a:chOff x="4669408" y="3040063"/>
            <a:chExt cx="914400" cy="914400"/>
          </a:xfrm>
          <a:solidFill>
            <a:schemeClr val="tx2"/>
          </a:solidFill>
        </p:grpSpPr>
        <p:sp>
          <p:nvSpPr>
            <p:cNvPr id="43" name="Oval 42"/>
            <p:cNvSpPr/>
            <p:nvPr/>
          </p:nvSpPr>
          <p:spPr bwMode="auto">
            <a:xfrm>
              <a:off x="4669408" y="3040063"/>
              <a:ext cx="914400" cy="9144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944842" y="3264392"/>
              <a:ext cx="363535" cy="465739"/>
              <a:chOff x="4744391" y="3360420"/>
              <a:chExt cx="428243" cy="548641"/>
            </a:xfrm>
            <a:grpFill/>
          </p:grpSpPr>
          <p:sp>
            <p:nvSpPr>
              <p:cNvPr id="45" name="Freeform 49"/>
              <p:cNvSpPr>
                <a:spLocks noEditPoints="1"/>
              </p:cNvSpPr>
              <p:nvPr/>
            </p:nvSpPr>
            <p:spPr bwMode="auto">
              <a:xfrm>
                <a:off x="4744391" y="3360420"/>
                <a:ext cx="167995" cy="548641"/>
              </a:xfrm>
              <a:custGeom>
                <a:avLst/>
                <a:gdLst>
                  <a:gd name="T0" fmla="*/ 30 w 38"/>
                  <a:gd name="T1" fmla="*/ 70 h 126"/>
                  <a:gd name="T2" fmla="*/ 38 w 38"/>
                  <a:gd name="T3" fmla="*/ 70 h 126"/>
                  <a:gd name="T4" fmla="*/ 38 w 38"/>
                  <a:gd name="T5" fmla="*/ 64 h 126"/>
                  <a:gd name="T6" fmla="*/ 22 w 38"/>
                  <a:gd name="T7" fmla="*/ 64 h 126"/>
                  <a:gd name="T8" fmla="*/ 22 w 38"/>
                  <a:gd name="T9" fmla="*/ 27 h 126"/>
                  <a:gd name="T10" fmla="*/ 30 w 38"/>
                  <a:gd name="T11" fmla="*/ 19 h 126"/>
                  <a:gd name="T12" fmla="*/ 30 w 38"/>
                  <a:gd name="T13" fmla="*/ 0 h 126"/>
                  <a:gd name="T14" fmla="*/ 8 w 38"/>
                  <a:gd name="T15" fmla="*/ 0 h 126"/>
                  <a:gd name="T16" fmla="*/ 8 w 38"/>
                  <a:gd name="T17" fmla="*/ 19 h 126"/>
                  <a:gd name="T18" fmla="*/ 16 w 38"/>
                  <a:gd name="T19" fmla="*/ 27 h 126"/>
                  <a:gd name="T20" fmla="*/ 16 w 38"/>
                  <a:gd name="T21" fmla="*/ 64 h 126"/>
                  <a:gd name="T22" fmla="*/ 0 w 38"/>
                  <a:gd name="T23" fmla="*/ 64 h 126"/>
                  <a:gd name="T24" fmla="*/ 0 w 38"/>
                  <a:gd name="T25" fmla="*/ 70 h 126"/>
                  <a:gd name="T26" fmla="*/ 8 w 38"/>
                  <a:gd name="T27" fmla="*/ 70 h 126"/>
                  <a:gd name="T28" fmla="*/ 8 w 38"/>
                  <a:gd name="T29" fmla="*/ 115 h 126"/>
                  <a:gd name="T30" fmla="*/ 19 w 38"/>
                  <a:gd name="T31" fmla="*/ 126 h 126"/>
                  <a:gd name="T32" fmla="*/ 30 w 38"/>
                  <a:gd name="T33" fmla="*/ 115 h 126"/>
                  <a:gd name="T34" fmla="*/ 30 w 38"/>
                  <a:gd name="T35" fmla="*/ 70 h 126"/>
                  <a:gd name="T36" fmla="*/ 14 w 38"/>
                  <a:gd name="T37" fmla="*/ 16 h 126"/>
                  <a:gd name="T38" fmla="*/ 14 w 38"/>
                  <a:gd name="T39" fmla="*/ 6 h 126"/>
                  <a:gd name="T40" fmla="*/ 24 w 38"/>
                  <a:gd name="T41" fmla="*/ 6 h 126"/>
                  <a:gd name="T42" fmla="*/ 24 w 38"/>
                  <a:gd name="T43" fmla="*/ 16 h 126"/>
                  <a:gd name="T44" fmla="*/ 19 w 38"/>
                  <a:gd name="T45" fmla="*/ 21 h 126"/>
                  <a:gd name="T46" fmla="*/ 14 w 38"/>
                  <a:gd name="T47" fmla="*/ 16 h 126"/>
                  <a:gd name="T48" fmla="*/ 24 w 38"/>
                  <a:gd name="T49" fmla="*/ 115 h 126"/>
                  <a:gd name="T50" fmla="*/ 19 w 38"/>
                  <a:gd name="T51" fmla="*/ 120 h 126"/>
                  <a:gd name="T52" fmla="*/ 14 w 38"/>
                  <a:gd name="T53" fmla="*/ 115 h 126"/>
                  <a:gd name="T54" fmla="*/ 14 w 38"/>
                  <a:gd name="T55" fmla="*/ 70 h 126"/>
                  <a:gd name="T56" fmla="*/ 24 w 38"/>
                  <a:gd name="T57" fmla="*/ 70 h 126"/>
                  <a:gd name="T58" fmla="*/ 24 w 38"/>
                  <a:gd name="T59" fmla="*/ 11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126">
                    <a:moveTo>
                      <a:pt x="30" y="70"/>
                    </a:move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115"/>
                      <a:pt x="8" y="115"/>
                      <a:pt x="8" y="115"/>
                    </a:cubicBezTo>
                    <a:cubicBezTo>
                      <a:pt x="8" y="121"/>
                      <a:pt x="13" y="126"/>
                      <a:pt x="19" y="126"/>
                    </a:cubicBezTo>
                    <a:cubicBezTo>
                      <a:pt x="25" y="126"/>
                      <a:pt x="30" y="121"/>
                      <a:pt x="30" y="115"/>
                    </a:cubicBezTo>
                    <a:lnTo>
                      <a:pt x="30" y="70"/>
                    </a:lnTo>
                    <a:close/>
                    <a:moveTo>
                      <a:pt x="14" y="1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19" y="21"/>
                      <a:pt x="19" y="21"/>
                      <a:pt x="19" y="21"/>
                    </a:cubicBezTo>
                    <a:lnTo>
                      <a:pt x="14" y="16"/>
                    </a:lnTo>
                    <a:close/>
                    <a:moveTo>
                      <a:pt x="24" y="115"/>
                    </a:moveTo>
                    <a:cubicBezTo>
                      <a:pt x="24" y="118"/>
                      <a:pt x="22" y="120"/>
                      <a:pt x="19" y="120"/>
                    </a:cubicBezTo>
                    <a:cubicBezTo>
                      <a:pt x="16" y="120"/>
                      <a:pt x="14" y="118"/>
                      <a:pt x="14" y="115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lnTo>
                      <a:pt x="24" y="11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2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6" name="Freeform 50"/>
              <p:cNvSpPr>
                <a:spLocks noEditPoints="1"/>
              </p:cNvSpPr>
              <p:nvPr/>
            </p:nvSpPr>
            <p:spPr bwMode="auto">
              <a:xfrm>
                <a:off x="4970614" y="3360420"/>
                <a:ext cx="202020" cy="548640"/>
              </a:xfrm>
              <a:custGeom>
                <a:avLst/>
                <a:gdLst>
                  <a:gd name="T0" fmla="*/ 34 w 46"/>
                  <a:gd name="T1" fmla="*/ 43 h 126"/>
                  <a:gd name="T2" fmla="*/ 35 w 46"/>
                  <a:gd name="T3" fmla="*/ 43 h 126"/>
                  <a:gd name="T4" fmla="*/ 46 w 46"/>
                  <a:gd name="T5" fmla="*/ 23 h 126"/>
                  <a:gd name="T6" fmla="*/ 23 w 46"/>
                  <a:gd name="T7" fmla="*/ 0 h 126"/>
                  <a:gd name="T8" fmla="*/ 0 w 46"/>
                  <a:gd name="T9" fmla="*/ 23 h 126"/>
                  <a:gd name="T10" fmla="*/ 12 w 46"/>
                  <a:gd name="T11" fmla="*/ 43 h 126"/>
                  <a:gd name="T12" fmla="*/ 12 w 46"/>
                  <a:gd name="T13" fmla="*/ 43 h 126"/>
                  <a:gd name="T14" fmla="*/ 12 w 46"/>
                  <a:gd name="T15" fmla="*/ 115 h 126"/>
                  <a:gd name="T16" fmla="*/ 23 w 46"/>
                  <a:gd name="T17" fmla="*/ 126 h 126"/>
                  <a:gd name="T18" fmla="*/ 34 w 46"/>
                  <a:gd name="T19" fmla="*/ 115 h 126"/>
                  <a:gd name="T20" fmla="*/ 34 w 46"/>
                  <a:gd name="T21" fmla="*/ 43 h 126"/>
                  <a:gd name="T22" fmla="*/ 30 w 46"/>
                  <a:gd name="T23" fmla="*/ 39 h 126"/>
                  <a:gd name="T24" fmla="*/ 28 w 46"/>
                  <a:gd name="T25" fmla="*/ 39 h 126"/>
                  <a:gd name="T26" fmla="*/ 28 w 46"/>
                  <a:gd name="T27" fmla="*/ 115 h 126"/>
                  <a:gd name="T28" fmla="*/ 23 w 46"/>
                  <a:gd name="T29" fmla="*/ 120 h 126"/>
                  <a:gd name="T30" fmla="*/ 18 w 46"/>
                  <a:gd name="T31" fmla="*/ 115 h 126"/>
                  <a:gd name="T32" fmla="*/ 18 w 46"/>
                  <a:gd name="T33" fmla="*/ 39 h 126"/>
                  <a:gd name="T34" fmla="*/ 16 w 46"/>
                  <a:gd name="T35" fmla="*/ 39 h 126"/>
                  <a:gd name="T36" fmla="*/ 6 w 46"/>
                  <a:gd name="T37" fmla="*/ 23 h 126"/>
                  <a:gd name="T38" fmla="*/ 19 w 46"/>
                  <a:gd name="T39" fmla="*/ 7 h 126"/>
                  <a:gd name="T40" fmla="*/ 20 w 46"/>
                  <a:gd name="T41" fmla="*/ 6 h 126"/>
                  <a:gd name="T42" fmla="*/ 20 w 46"/>
                  <a:gd name="T43" fmla="*/ 19 h 126"/>
                  <a:gd name="T44" fmla="*/ 23 w 46"/>
                  <a:gd name="T45" fmla="*/ 22 h 126"/>
                  <a:gd name="T46" fmla="*/ 26 w 46"/>
                  <a:gd name="T47" fmla="*/ 19 h 126"/>
                  <a:gd name="T48" fmla="*/ 26 w 46"/>
                  <a:gd name="T49" fmla="*/ 6 h 126"/>
                  <a:gd name="T50" fmla="*/ 27 w 46"/>
                  <a:gd name="T51" fmla="*/ 7 h 126"/>
                  <a:gd name="T52" fmla="*/ 40 w 46"/>
                  <a:gd name="T53" fmla="*/ 23 h 126"/>
                  <a:gd name="T54" fmla="*/ 30 w 46"/>
                  <a:gd name="T55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" h="126">
                    <a:moveTo>
                      <a:pt x="34" y="43"/>
                    </a:moveTo>
                    <a:cubicBezTo>
                      <a:pt x="35" y="43"/>
                      <a:pt x="35" y="43"/>
                      <a:pt x="35" y="43"/>
                    </a:cubicBezTo>
                    <a:cubicBezTo>
                      <a:pt x="42" y="39"/>
                      <a:pt x="46" y="31"/>
                      <a:pt x="46" y="23"/>
                    </a:cubicBezTo>
                    <a:cubicBezTo>
                      <a:pt x="46" y="10"/>
                      <a:pt x="36" y="0"/>
                      <a:pt x="23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1"/>
                      <a:pt x="4" y="39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2" y="121"/>
                      <a:pt x="17" y="126"/>
                      <a:pt x="23" y="126"/>
                    </a:cubicBezTo>
                    <a:cubicBezTo>
                      <a:pt x="29" y="126"/>
                      <a:pt x="34" y="121"/>
                      <a:pt x="34" y="115"/>
                    </a:cubicBezTo>
                    <a:lnTo>
                      <a:pt x="34" y="43"/>
                    </a:lnTo>
                    <a:close/>
                    <a:moveTo>
                      <a:pt x="30" y="39"/>
                    </a:move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28" y="118"/>
                      <a:pt x="26" y="120"/>
                      <a:pt x="23" y="120"/>
                    </a:cubicBezTo>
                    <a:cubicBezTo>
                      <a:pt x="20" y="120"/>
                      <a:pt x="18" y="118"/>
                      <a:pt x="18" y="115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0" y="36"/>
                      <a:pt x="6" y="30"/>
                      <a:pt x="6" y="23"/>
                    </a:cubicBezTo>
                    <a:cubicBezTo>
                      <a:pt x="6" y="15"/>
                      <a:pt x="11" y="9"/>
                      <a:pt x="19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1"/>
                      <a:pt x="21" y="22"/>
                      <a:pt x="23" y="22"/>
                    </a:cubicBezTo>
                    <a:cubicBezTo>
                      <a:pt x="25" y="22"/>
                      <a:pt x="26" y="21"/>
                      <a:pt x="26" y="19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35" y="9"/>
                      <a:pt x="40" y="15"/>
                      <a:pt x="40" y="23"/>
                    </a:cubicBezTo>
                    <a:cubicBezTo>
                      <a:pt x="40" y="30"/>
                      <a:pt x="36" y="36"/>
                      <a:pt x="30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2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4223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335 0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3.125E-6 -3.33333E-6 L 0.04609 -3.33333E-6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5E-6 4.07407E-6 L 0.0461 4.07407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0 L 0.0461 0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2" grpId="0"/>
      <p:bldP spid="2" grpId="1"/>
      <p:bldP spid="5" grpId="0"/>
      <p:bldP spid="5" grpId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481" y="316964"/>
            <a:ext cx="11887878" cy="917575"/>
          </a:xfrm>
        </p:spPr>
        <p:txBody>
          <a:bodyPr/>
          <a:lstStyle/>
          <a:p>
            <a:pPr algn="ctr"/>
            <a:r>
              <a:rPr lang="en-US" sz="4488" dirty="0"/>
              <a:t>Digital Transformation </a:t>
            </a:r>
            <a:r>
              <a:rPr lang="en-US" sz="4488" dirty="0">
                <a:solidFill>
                  <a:schemeClr val="tx2"/>
                </a:solidFill>
              </a:rPr>
              <a:t>+</a:t>
            </a:r>
            <a:r>
              <a:rPr lang="en-US" sz="4488" dirty="0"/>
              <a:t> AI</a:t>
            </a:r>
          </a:p>
        </p:txBody>
      </p:sp>
      <p:sp>
        <p:nvSpPr>
          <p:cNvPr id="87" name="Rectangle 86"/>
          <p:cNvSpPr/>
          <p:nvPr/>
        </p:nvSpPr>
        <p:spPr>
          <a:xfrm flipH="1">
            <a:off x="9910081" y="4542709"/>
            <a:ext cx="2486940" cy="912977"/>
          </a:xfrm>
          <a:prstGeom prst="rect">
            <a:avLst/>
          </a:prstGeom>
        </p:spPr>
        <p:txBody>
          <a:bodyPr wrap="square" lIns="179260" tIns="143408" rIns="179260" bIns="143408">
            <a:spAutoFit/>
          </a:bodyPr>
          <a:lstStyle/>
          <a:p>
            <a:pPr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Intelligent predictions</a:t>
            </a:r>
            <a:endParaRPr lang="en-US" sz="1224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"/>
              <a:cs typeface="Segoe UI" panose="020B0502040204020203" pitchFamily="34" charset="0"/>
            </a:endParaRPr>
          </a:p>
          <a:p>
            <a:pPr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Operational efficiency</a:t>
            </a:r>
            <a:endParaRPr lang="en-US" sz="1224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"/>
              <a:cs typeface="Segoe UI" panose="020B0502040204020203" pitchFamily="34" charset="0"/>
            </a:endParaRPr>
          </a:p>
          <a:p>
            <a:pPr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Deep insights</a:t>
            </a:r>
            <a:endParaRPr lang="en-US" sz="1224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89" name="Freeform 88"/>
          <p:cNvSpPr>
            <a:spLocks/>
          </p:cNvSpPr>
          <p:nvPr/>
        </p:nvSpPr>
        <p:spPr bwMode="auto">
          <a:xfrm rot="10800000" flipH="1" flipV="1">
            <a:off x="9825545" y="4872644"/>
            <a:ext cx="122050" cy="258800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empower"/>
          <p:cNvSpPr/>
          <p:nvPr/>
        </p:nvSpPr>
        <p:spPr bwMode="auto">
          <a:xfrm>
            <a:off x="2342939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Enable your employees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103" name="optimize"/>
          <p:cNvSpPr/>
          <p:nvPr/>
        </p:nvSpPr>
        <p:spPr bwMode="auto">
          <a:xfrm>
            <a:off x="7753346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Optimize your operations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104" name="transform"/>
          <p:cNvSpPr/>
          <p:nvPr/>
        </p:nvSpPr>
        <p:spPr bwMode="auto">
          <a:xfrm>
            <a:off x="7753346" y="2133037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 dirty="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Transform your products</a:t>
            </a:r>
          </a:p>
        </p:txBody>
      </p:sp>
      <p:sp>
        <p:nvSpPr>
          <p:cNvPr id="111" name="Oval 110"/>
          <p:cNvSpPr/>
          <p:nvPr/>
        </p:nvSpPr>
        <p:spPr bwMode="auto">
          <a:xfrm flipH="1">
            <a:off x="4399447" y="2077887"/>
            <a:ext cx="3539604" cy="3539605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304568" y="2036061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4304568" y="4335170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1586" y="3118449"/>
            <a:ext cx="215605" cy="1372108"/>
            <a:chOff x="4324612" y="3057581"/>
            <a:chExt cx="211397" cy="1345326"/>
          </a:xfrm>
        </p:grpSpPr>
        <p:sp>
          <p:nvSpPr>
            <p:cNvPr id="113" name="Freeform 84"/>
            <p:cNvSpPr>
              <a:spLocks/>
            </p:cNvSpPr>
            <p:nvPr/>
          </p:nvSpPr>
          <p:spPr bwMode="auto">
            <a:xfrm rot="6858978" flipH="1" flipV="1">
              <a:off x="4407735" y="3011522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Freeform 83"/>
            <p:cNvSpPr>
              <a:spLocks/>
            </p:cNvSpPr>
            <p:nvPr/>
          </p:nvSpPr>
          <p:spPr bwMode="auto">
            <a:xfrm rot="3284225" flipV="1">
              <a:off x="4370671" y="427463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0" name="Oval 149"/>
          <p:cNvSpPr/>
          <p:nvPr/>
        </p:nvSpPr>
        <p:spPr bwMode="auto">
          <a:xfrm>
            <a:off x="6787844" y="4335170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94292" y="5322831"/>
            <a:ext cx="1736277" cy="188543"/>
            <a:chOff x="5190089" y="5218935"/>
            <a:chExt cx="1702387" cy="184863"/>
          </a:xfrm>
        </p:grpSpPr>
        <p:sp>
          <p:nvSpPr>
            <p:cNvPr id="119" name="Freeform 93"/>
            <p:cNvSpPr>
              <a:spLocks/>
            </p:cNvSpPr>
            <p:nvPr/>
          </p:nvSpPr>
          <p:spPr bwMode="auto">
            <a:xfrm rot="1856903" flipH="1" flipV="1">
              <a:off x="5190089" y="5218935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Freeform 90"/>
            <p:cNvSpPr>
              <a:spLocks/>
            </p:cNvSpPr>
            <p:nvPr/>
          </p:nvSpPr>
          <p:spPr bwMode="auto">
            <a:xfrm rot="19786451" flipV="1">
              <a:off x="6810261" y="5229465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1" name="Oval 140"/>
          <p:cNvSpPr/>
          <p:nvPr/>
        </p:nvSpPr>
        <p:spPr bwMode="auto">
          <a:xfrm>
            <a:off x="6787844" y="2036061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99547" y="3092631"/>
            <a:ext cx="219433" cy="1432548"/>
            <a:chOff x="7548397" y="3032267"/>
            <a:chExt cx="215150" cy="1404586"/>
          </a:xfrm>
        </p:grpSpPr>
        <p:sp>
          <p:nvSpPr>
            <p:cNvPr id="116" name="Freeform 94"/>
            <p:cNvSpPr>
              <a:spLocks/>
            </p:cNvSpPr>
            <p:nvPr/>
          </p:nvSpPr>
          <p:spPr bwMode="auto">
            <a:xfrm rot="18758123" flipH="1" flipV="1">
              <a:off x="7635273" y="4308579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Freeform 92"/>
            <p:cNvSpPr>
              <a:spLocks/>
            </p:cNvSpPr>
            <p:nvPr/>
          </p:nvSpPr>
          <p:spPr bwMode="auto">
            <a:xfrm rot="14812449" flipV="1">
              <a:off x="7594456" y="2986208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5752" y="2144399"/>
            <a:ext cx="1577870" cy="197141"/>
            <a:chOff x="5260154" y="2102543"/>
            <a:chExt cx="1547072" cy="193293"/>
          </a:xfrm>
        </p:grpSpPr>
        <p:sp>
          <p:nvSpPr>
            <p:cNvPr id="137" name="Freeform 87"/>
            <p:cNvSpPr>
              <a:spLocks/>
            </p:cNvSpPr>
            <p:nvPr/>
          </p:nvSpPr>
          <p:spPr bwMode="auto">
            <a:xfrm rot="8621118" flipV="1">
              <a:off x="5260154" y="212150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 rot="2005605" flipV="1">
              <a:off x="6725011" y="210254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Partial Circle 11"/>
          <p:cNvSpPr/>
          <p:nvPr/>
        </p:nvSpPr>
        <p:spPr bwMode="auto">
          <a:xfrm>
            <a:off x="4280865" y="1867186"/>
            <a:ext cx="3913208" cy="3896950"/>
          </a:xfrm>
          <a:prstGeom prst="pie">
            <a:avLst>
              <a:gd name="adj1" fmla="val 7418573"/>
              <a:gd name="adj2" fmla="val 3721090"/>
            </a:avLst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445193" y="2176687"/>
            <a:ext cx="922376" cy="922376"/>
            <a:chOff x="4357564" y="2134201"/>
            <a:chExt cx="904372" cy="904372"/>
          </a:xfrm>
        </p:grpSpPr>
        <p:sp>
          <p:nvSpPr>
            <p:cNvPr id="182" name="Oval 181"/>
            <p:cNvSpPr/>
            <p:nvPr/>
          </p:nvSpPr>
          <p:spPr bwMode="auto">
            <a:xfrm>
              <a:off x="4357564" y="2134201"/>
              <a:ext cx="904372" cy="904372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87352" y="2392455"/>
              <a:ext cx="444794" cy="387857"/>
              <a:chOff x="4587352" y="2392455"/>
              <a:chExt cx="444794" cy="387857"/>
            </a:xfrm>
          </p:grpSpPr>
          <p:sp>
            <p:nvSpPr>
              <p:cNvPr id="184" name="Freeform 5"/>
              <p:cNvSpPr>
                <a:spLocks noEditPoints="1"/>
              </p:cNvSpPr>
              <p:nvPr/>
            </p:nvSpPr>
            <p:spPr bwMode="auto">
              <a:xfrm>
                <a:off x="4704336" y="2428724"/>
                <a:ext cx="327810" cy="351588"/>
              </a:xfrm>
              <a:custGeom>
                <a:avLst/>
                <a:gdLst>
                  <a:gd name="T0" fmla="*/ 94 w 112"/>
                  <a:gd name="T1" fmla="*/ 43 h 120"/>
                  <a:gd name="T2" fmla="*/ 104 w 112"/>
                  <a:gd name="T3" fmla="*/ 24 h 120"/>
                  <a:gd name="T4" fmla="*/ 80 w 112"/>
                  <a:gd name="T5" fmla="*/ 0 h 120"/>
                  <a:gd name="T6" fmla="*/ 56 w 112"/>
                  <a:gd name="T7" fmla="*/ 24 h 120"/>
                  <a:gd name="T8" fmla="*/ 66 w 112"/>
                  <a:gd name="T9" fmla="*/ 43 h 120"/>
                  <a:gd name="T10" fmla="*/ 51 w 112"/>
                  <a:gd name="T11" fmla="*/ 58 h 120"/>
                  <a:gd name="T12" fmla="*/ 32 w 112"/>
                  <a:gd name="T13" fmla="*/ 48 h 120"/>
                  <a:gd name="T14" fmla="*/ 8 w 112"/>
                  <a:gd name="T15" fmla="*/ 72 h 120"/>
                  <a:gd name="T16" fmla="*/ 18 w 112"/>
                  <a:gd name="T17" fmla="*/ 91 h 120"/>
                  <a:gd name="T18" fmla="*/ 0 w 112"/>
                  <a:gd name="T19" fmla="*/ 120 h 120"/>
                  <a:gd name="T20" fmla="*/ 8 w 112"/>
                  <a:gd name="T21" fmla="*/ 120 h 120"/>
                  <a:gd name="T22" fmla="*/ 32 w 112"/>
                  <a:gd name="T23" fmla="*/ 96 h 120"/>
                  <a:gd name="T24" fmla="*/ 56 w 112"/>
                  <a:gd name="T25" fmla="*/ 120 h 120"/>
                  <a:gd name="T26" fmla="*/ 64 w 112"/>
                  <a:gd name="T27" fmla="*/ 120 h 120"/>
                  <a:gd name="T28" fmla="*/ 46 w 112"/>
                  <a:gd name="T29" fmla="*/ 91 h 120"/>
                  <a:gd name="T30" fmla="*/ 56 w 112"/>
                  <a:gd name="T31" fmla="*/ 72 h 120"/>
                  <a:gd name="T32" fmla="*/ 80 w 112"/>
                  <a:gd name="T33" fmla="*/ 48 h 120"/>
                  <a:gd name="T34" fmla="*/ 104 w 112"/>
                  <a:gd name="T35" fmla="*/ 72 h 120"/>
                  <a:gd name="T36" fmla="*/ 112 w 112"/>
                  <a:gd name="T37" fmla="*/ 72 h 120"/>
                  <a:gd name="T38" fmla="*/ 94 w 112"/>
                  <a:gd name="T39" fmla="*/ 43 h 120"/>
                  <a:gd name="T40" fmla="*/ 32 w 112"/>
                  <a:gd name="T41" fmla="*/ 88 h 120"/>
                  <a:gd name="T42" fmla="*/ 16 w 112"/>
                  <a:gd name="T43" fmla="*/ 72 h 120"/>
                  <a:gd name="T44" fmla="*/ 32 w 112"/>
                  <a:gd name="T45" fmla="*/ 56 h 120"/>
                  <a:gd name="T46" fmla="*/ 48 w 112"/>
                  <a:gd name="T47" fmla="*/ 72 h 120"/>
                  <a:gd name="T48" fmla="*/ 32 w 112"/>
                  <a:gd name="T49" fmla="*/ 88 h 120"/>
                  <a:gd name="T50" fmla="*/ 80 w 112"/>
                  <a:gd name="T51" fmla="*/ 40 h 120"/>
                  <a:gd name="T52" fmla="*/ 64 w 112"/>
                  <a:gd name="T53" fmla="*/ 24 h 120"/>
                  <a:gd name="T54" fmla="*/ 80 w 112"/>
                  <a:gd name="T55" fmla="*/ 8 h 120"/>
                  <a:gd name="T56" fmla="*/ 96 w 112"/>
                  <a:gd name="T57" fmla="*/ 24 h 120"/>
                  <a:gd name="T58" fmla="*/ 80 w 112"/>
                  <a:gd name="T59" fmla="*/ 4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20">
                    <a:moveTo>
                      <a:pt x="94" y="43"/>
                    </a:moveTo>
                    <a:cubicBezTo>
                      <a:pt x="100" y="39"/>
                      <a:pt x="104" y="32"/>
                      <a:pt x="104" y="24"/>
                    </a:cubicBezTo>
                    <a:cubicBezTo>
                      <a:pt x="104" y="11"/>
                      <a:pt x="93" y="0"/>
                      <a:pt x="80" y="0"/>
                    </a:cubicBezTo>
                    <a:cubicBezTo>
                      <a:pt x="66" y="0"/>
                      <a:pt x="56" y="11"/>
                      <a:pt x="56" y="24"/>
                    </a:cubicBezTo>
                    <a:cubicBezTo>
                      <a:pt x="56" y="32"/>
                      <a:pt x="60" y="39"/>
                      <a:pt x="66" y="43"/>
                    </a:cubicBezTo>
                    <a:cubicBezTo>
                      <a:pt x="59" y="47"/>
                      <a:pt x="54" y="52"/>
                      <a:pt x="51" y="58"/>
                    </a:cubicBezTo>
                    <a:cubicBezTo>
                      <a:pt x="47" y="52"/>
                      <a:pt x="40" y="48"/>
                      <a:pt x="32" y="48"/>
                    </a:cubicBezTo>
                    <a:cubicBezTo>
                      <a:pt x="18" y="48"/>
                      <a:pt x="8" y="59"/>
                      <a:pt x="8" y="72"/>
                    </a:cubicBezTo>
                    <a:cubicBezTo>
                      <a:pt x="8" y="80"/>
                      <a:pt x="12" y="87"/>
                      <a:pt x="18" y="91"/>
                    </a:cubicBezTo>
                    <a:cubicBezTo>
                      <a:pt x="7" y="97"/>
                      <a:pt x="0" y="108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107"/>
                      <a:pt x="18" y="96"/>
                      <a:pt x="32" y="96"/>
                    </a:cubicBezTo>
                    <a:cubicBezTo>
                      <a:pt x="45" y="96"/>
                      <a:pt x="56" y="107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4" y="108"/>
                      <a:pt x="56" y="97"/>
                      <a:pt x="46" y="91"/>
                    </a:cubicBezTo>
                    <a:cubicBezTo>
                      <a:pt x="52" y="87"/>
                      <a:pt x="56" y="80"/>
                      <a:pt x="56" y="72"/>
                    </a:cubicBezTo>
                    <a:cubicBezTo>
                      <a:pt x="56" y="59"/>
                      <a:pt x="66" y="48"/>
                      <a:pt x="80" y="48"/>
                    </a:cubicBezTo>
                    <a:cubicBezTo>
                      <a:pt x="93" y="48"/>
                      <a:pt x="104" y="59"/>
                      <a:pt x="104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60"/>
                      <a:pt x="104" y="49"/>
                      <a:pt x="94" y="43"/>
                    </a:cubicBezTo>
                    <a:close/>
                    <a:moveTo>
                      <a:pt x="32" y="88"/>
                    </a:moveTo>
                    <a:cubicBezTo>
                      <a:pt x="23" y="88"/>
                      <a:pt x="16" y="81"/>
                      <a:pt x="16" y="72"/>
                    </a:cubicBezTo>
                    <a:cubicBezTo>
                      <a:pt x="16" y="63"/>
                      <a:pt x="23" y="56"/>
                      <a:pt x="32" y="56"/>
                    </a:cubicBezTo>
                    <a:cubicBezTo>
                      <a:pt x="41" y="56"/>
                      <a:pt x="48" y="63"/>
                      <a:pt x="48" y="72"/>
                    </a:cubicBezTo>
                    <a:cubicBezTo>
                      <a:pt x="48" y="81"/>
                      <a:pt x="41" y="88"/>
                      <a:pt x="32" y="88"/>
                    </a:cubicBezTo>
                    <a:close/>
                    <a:moveTo>
                      <a:pt x="80" y="40"/>
                    </a:moveTo>
                    <a:cubicBezTo>
                      <a:pt x="71" y="40"/>
                      <a:pt x="64" y="33"/>
                      <a:pt x="64" y="24"/>
                    </a:cubicBezTo>
                    <a:cubicBezTo>
                      <a:pt x="64" y="15"/>
                      <a:pt x="71" y="8"/>
                      <a:pt x="80" y="8"/>
                    </a:cubicBezTo>
                    <a:cubicBezTo>
                      <a:pt x="89" y="8"/>
                      <a:pt x="96" y="15"/>
                      <a:pt x="96" y="24"/>
                    </a:cubicBezTo>
                    <a:cubicBezTo>
                      <a:pt x="96" y="33"/>
                      <a:pt x="89" y="40"/>
                      <a:pt x="80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E9D2CB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85" name="Freeform 6"/>
              <p:cNvSpPr>
                <a:spLocks noEditPoints="1"/>
              </p:cNvSpPr>
              <p:nvPr/>
            </p:nvSpPr>
            <p:spPr bwMode="auto">
              <a:xfrm>
                <a:off x="4587352" y="2392455"/>
                <a:ext cx="254562" cy="143522"/>
              </a:xfrm>
              <a:custGeom>
                <a:avLst/>
                <a:gdLst>
                  <a:gd name="T0" fmla="*/ 87 w 87"/>
                  <a:gd name="T1" fmla="*/ 49 h 49"/>
                  <a:gd name="T2" fmla="*/ 19 w 87"/>
                  <a:gd name="T3" fmla="*/ 49 h 49"/>
                  <a:gd name="T4" fmla="*/ 0 w 87"/>
                  <a:gd name="T5" fmla="*/ 30 h 49"/>
                  <a:gd name="T6" fmla="*/ 0 w 87"/>
                  <a:gd name="T7" fmla="*/ 19 h 49"/>
                  <a:gd name="T8" fmla="*/ 19 w 87"/>
                  <a:gd name="T9" fmla="*/ 0 h 49"/>
                  <a:gd name="T10" fmla="*/ 49 w 87"/>
                  <a:gd name="T11" fmla="*/ 0 h 49"/>
                  <a:gd name="T12" fmla="*/ 68 w 87"/>
                  <a:gd name="T13" fmla="*/ 19 h 49"/>
                  <a:gd name="T14" fmla="*/ 68 w 87"/>
                  <a:gd name="T15" fmla="*/ 28 h 49"/>
                  <a:gd name="T16" fmla="*/ 87 w 87"/>
                  <a:gd name="T17" fmla="*/ 49 h 49"/>
                  <a:gd name="T18" fmla="*/ 19 w 87"/>
                  <a:gd name="T19" fmla="*/ 8 h 49"/>
                  <a:gd name="T20" fmla="*/ 8 w 87"/>
                  <a:gd name="T21" fmla="*/ 19 h 49"/>
                  <a:gd name="T22" fmla="*/ 8 w 87"/>
                  <a:gd name="T23" fmla="*/ 30 h 49"/>
                  <a:gd name="T24" fmla="*/ 19 w 87"/>
                  <a:gd name="T25" fmla="*/ 41 h 49"/>
                  <a:gd name="T26" fmla="*/ 69 w 87"/>
                  <a:gd name="T27" fmla="*/ 41 h 49"/>
                  <a:gd name="T28" fmla="*/ 60 w 87"/>
                  <a:gd name="T29" fmla="*/ 31 h 49"/>
                  <a:gd name="T30" fmla="*/ 60 w 87"/>
                  <a:gd name="T31" fmla="*/ 19 h 49"/>
                  <a:gd name="T32" fmla="*/ 49 w 87"/>
                  <a:gd name="T33" fmla="*/ 8 h 49"/>
                  <a:gd name="T34" fmla="*/ 19 w 87"/>
                  <a:gd name="T35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49">
                    <a:moveTo>
                      <a:pt x="87" y="49"/>
                    </a:moveTo>
                    <a:cubicBezTo>
                      <a:pt x="19" y="49"/>
                      <a:pt x="19" y="49"/>
                      <a:pt x="19" y="49"/>
                    </a:cubicBezTo>
                    <a:cubicBezTo>
                      <a:pt x="9" y="49"/>
                      <a:pt x="0" y="41"/>
                      <a:pt x="0" y="3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0" y="0"/>
                      <a:pt x="68" y="9"/>
                      <a:pt x="68" y="19"/>
                    </a:cubicBezTo>
                    <a:cubicBezTo>
                      <a:pt x="68" y="28"/>
                      <a:pt x="68" y="28"/>
                      <a:pt x="68" y="28"/>
                    </a:cubicBezTo>
                    <a:lnTo>
                      <a:pt x="87" y="49"/>
                    </a:lnTo>
                    <a:close/>
                    <a:moveTo>
                      <a:pt x="19" y="8"/>
                    </a:moveTo>
                    <a:cubicBezTo>
                      <a:pt x="13" y="8"/>
                      <a:pt x="8" y="13"/>
                      <a:pt x="8" y="19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6"/>
                      <a:pt x="13" y="41"/>
                      <a:pt x="19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3"/>
                      <a:pt x="55" y="8"/>
                      <a:pt x="49" y="8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E9D2CB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445194" y="4478798"/>
            <a:ext cx="922376" cy="922376"/>
            <a:chOff x="4357565" y="4391378"/>
            <a:chExt cx="904372" cy="904372"/>
          </a:xfrm>
        </p:grpSpPr>
        <p:sp>
          <p:nvSpPr>
            <p:cNvPr id="176" name="Oval 175"/>
            <p:cNvSpPr/>
            <p:nvPr/>
          </p:nvSpPr>
          <p:spPr bwMode="auto">
            <a:xfrm>
              <a:off x="4357565" y="4391378"/>
              <a:ext cx="904372" cy="904372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Freeform 49"/>
            <p:cNvSpPr>
              <a:spLocks noEditPoints="1"/>
            </p:cNvSpPr>
            <p:nvPr/>
          </p:nvSpPr>
          <p:spPr bwMode="auto">
            <a:xfrm>
              <a:off x="4629977" y="4613248"/>
              <a:ext cx="141047" cy="460631"/>
            </a:xfrm>
            <a:custGeom>
              <a:avLst/>
              <a:gdLst>
                <a:gd name="T0" fmla="*/ 30 w 38"/>
                <a:gd name="T1" fmla="*/ 70 h 126"/>
                <a:gd name="T2" fmla="*/ 38 w 38"/>
                <a:gd name="T3" fmla="*/ 70 h 126"/>
                <a:gd name="T4" fmla="*/ 38 w 38"/>
                <a:gd name="T5" fmla="*/ 64 h 126"/>
                <a:gd name="T6" fmla="*/ 22 w 38"/>
                <a:gd name="T7" fmla="*/ 64 h 126"/>
                <a:gd name="T8" fmla="*/ 22 w 38"/>
                <a:gd name="T9" fmla="*/ 27 h 126"/>
                <a:gd name="T10" fmla="*/ 30 w 38"/>
                <a:gd name="T11" fmla="*/ 19 h 126"/>
                <a:gd name="T12" fmla="*/ 30 w 38"/>
                <a:gd name="T13" fmla="*/ 0 h 126"/>
                <a:gd name="T14" fmla="*/ 8 w 38"/>
                <a:gd name="T15" fmla="*/ 0 h 126"/>
                <a:gd name="T16" fmla="*/ 8 w 38"/>
                <a:gd name="T17" fmla="*/ 19 h 126"/>
                <a:gd name="T18" fmla="*/ 16 w 38"/>
                <a:gd name="T19" fmla="*/ 27 h 126"/>
                <a:gd name="T20" fmla="*/ 16 w 38"/>
                <a:gd name="T21" fmla="*/ 64 h 126"/>
                <a:gd name="T22" fmla="*/ 0 w 38"/>
                <a:gd name="T23" fmla="*/ 64 h 126"/>
                <a:gd name="T24" fmla="*/ 0 w 38"/>
                <a:gd name="T25" fmla="*/ 70 h 126"/>
                <a:gd name="T26" fmla="*/ 8 w 38"/>
                <a:gd name="T27" fmla="*/ 70 h 126"/>
                <a:gd name="T28" fmla="*/ 8 w 38"/>
                <a:gd name="T29" fmla="*/ 115 h 126"/>
                <a:gd name="T30" fmla="*/ 19 w 38"/>
                <a:gd name="T31" fmla="*/ 126 h 126"/>
                <a:gd name="T32" fmla="*/ 30 w 38"/>
                <a:gd name="T33" fmla="*/ 115 h 126"/>
                <a:gd name="T34" fmla="*/ 30 w 38"/>
                <a:gd name="T35" fmla="*/ 70 h 126"/>
                <a:gd name="T36" fmla="*/ 14 w 38"/>
                <a:gd name="T37" fmla="*/ 16 h 126"/>
                <a:gd name="T38" fmla="*/ 14 w 38"/>
                <a:gd name="T39" fmla="*/ 6 h 126"/>
                <a:gd name="T40" fmla="*/ 24 w 38"/>
                <a:gd name="T41" fmla="*/ 6 h 126"/>
                <a:gd name="T42" fmla="*/ 24 w 38"/>
                <a:gd name="T43" fmla="*/ 16 h 126"/>
                <a:gd name="T44" fmla="*/ 19 w 38"/>
                <a:gd name="T45" fmla="*/ 21 h 126"/>
                <a:gd name="T46" fmla="*/ 14 w 38"/>
                <a:gd name="T47" fmla="*/ 16 h 126"/>
                <a:gd name="T48" fmla="*/ 24 w 38"/>
                <a:gd name="T49" fmla="*/ 115 h 126"/>
                <a:gd name="T50" fmla="*/ 19 w 38"/>
                <a:gd name="T51" fmla="*/ 120 h 126"/>
                <a:gd name="T52" fmla="*/ 14 w 38"/>
                <a:gd name="T53" fmla="*/ 115 h 126"/>
                <a:gd name="T54" fmla="*/ 14 w 38"/>
                <a:gd name="T55" fmla="*/ 70 h 126"/>
                <a:gd name="T56" fmla="*/ 24 w 38"/>
                <a:gd name="T57" fmla="*/ 70 h 126"/>
                <a:gd name="T58" fmla="*/ 24 w 38"/>
                <a:gd name="T59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126">
                  <a:moveTo>
                    <a:pt x="30" y="70"/>
                  </a:moveTo>
                  <a:cubicBezTo>
                    <a:pt x="38" y="70"/>
                    <a:pt x="38" y="70"/>
                    <a:pt x="38" y="70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21"/>
                    <a:pt x="13" y="126"/>
                    <a:pt x="19" y="126"/>
                  </a:cubicBezTo>
                  <a:cubicBezTo>
                    <a:pt x="25" y="126"/>
                    <a:pt x="30" y="121"/>
                    <a:pt x="30" y="115"/>
                  </a:cubicBezTo>
                  <a:lnTo>
                    <a:pt x="30" y="70"/>
                  </a:lnTo>
                  <a:close/>
                  <a:moveTo>
                    <a:pt x="14" y="1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4" y="16"/>
                  </a:lnTo>
                  <a:close/>
                  <a:moveTo>
                    <a:pt x="24" y="115"/>
                  </a:moveTo>
                  <a:cubicBezTo>
                    <a:pt x="24" y="118"/>
                    <a:pt x="22" y="120"/>
                    <a:pt x="19" y="120"/>
                  </a:cubicBezTo>
                  <a:cubicBezTo>
                    <a:pt x="16" y="120"/>
                    <a:pt x="14" y="118"/>
                    <a:pt x="14" y="115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4" y="70"/>
                    <a:pt x="24" y="70"/>
                    <a:pt x="24" y="70"/>
                  </a:cubicBezTo>
                  <a:lnTo>
                    <a:pt x="24" y="11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E9D2CB"/>
              </a:solidFill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79" name="Freeform 50"/>
            <p:cNvSpPr>
              <a:spLocks noEditPoints="1"/>
            </p:cNvSpPr>
            <p:nvPr/>
          </p:nvSpPr>
          <p:spPr bwMode="auto">
            <a:xfrm>
              <a:off x="4819910" y="4613248"/>
              <a:ext cx="169614" cy="460631"/>
            </a:xfrm>
            <a:custGeom>
              <a:avLst/>
              <a:gdLst>
                <a:gd name="T0" fmla="*/ 34 w 46"/>
                <a:gd name="T1" fmla="*/ 43 h 126"/>
                <a:gd name="T2" fmla="*/ 35 w 46"/>
                <a:gd name="T3" fmla="*/ 43 h 126"/>
                <a:gd name="T4" fmla="*/ 46 w 46"/>
                <a:gd name="T5" fmla="*/ 23 h 126"/>
                <a:gd name="T6" fmla="*/ 23 w 46"/>
                <a:gd name="T7" fmla="*/ 0 h 126"/>
                <a:gd name="T8" fmla="*/ 0 w 46"/>
                <a:gd name="T9" fmla="*/ 23 h 126"/>
                <a:gd name="T10" fmla="*/ 12 w 46"/>
                <a:gd name="T11" fmla="*/ 43 h 126"/>
                <a:gd name="T12" fmla="*/ 12 w 46"/>
                <a:gd name="T13" fmla="*/ 43 h 126"/>
                <a:gd name="T14" fmla="*/ 12 w 46"/>
                <a:gd name="T15" fmla="*/ 115 h 126"/>
                <a:gd name="T16" fmla="*/ 23 w 46"/>
                <a:gd name="T17" fmla="*/ 126 h 126"/>
                <a:gd name="T18" fmla="*/ 34 w 46"/>
                <a:gd name="T19" fmla="*/ 115 h 126"/>
                <a:gd name="T20" fmla="*/ 34 w 46"/>
                <a:gd name="T21" fmla="*/ 43 h 126"/>
                <a:gd name="T22" fmla="*/ 30 w 46"/>
                <a:gd name="T23" fmla="*/ 39 h 126"/>
                <a:gd name="T24" fmla="*/ 28 w 46"/>
                <a:gd name="T25" fmla="*/ 39 h 126"/>
                <a:gd name="T26" fmla="*/ 28 w 46"/>
                <a:gd name="T27" fmla="*/ 115 h 126"/>
                <a:gd name="T28" fmla="*/ 23 w 46"/>
                <a:gd name="T29" fmla="*/ 120 h 126"/>
                <a:gd name="T30" fmla="*/ 18 w 46"/>
                <a:gd name="T31" fmla="*/ 115 h 126"/>
                <a:gd name="T32" fmla="*/ 18 w 46"/>
                <a:gd name="T33" fmla="*/ 39 h 126"/>
                <a:gd name="T34" fmla="*/ 16 w 46"/>
                <a:gd name="T35" fmla="*/ 39 h 126"/>
                <a:gd name="T36" fmla="*/ 6 w 46"/>
                <a:gd name="T37" fmla="*/ 23 h 126"/>
                <a:gd name="T38" fmla="*/ 19 w 46"/>
                <a:gd name="T39" fmla="*/ 7 h 126"/>
                <a:gd name="T40" fmla="*/ 20 w 46"/>
                <a:gd name="T41" fmla="*/ 6 h 126"/>
                <a:gd name="T42" fmla="*/ 20 w 46"/>
                <a:gd name="T43" fmla="*/ 19 h 126"/>
                <a:gd name="T44" fmla="*/ 23 w 46"/>
                <a:gd name="T45" fmla="*/ 22 h 126"/>
                <a:gd name="T46" fmla="*/ 26 w 46"/>
                <a:gd name="T47" fmla="*/ 19 h 126"/>
                <a:gd name="T48" fmla="*/ 26 w 46"/>
                <a:gd name="T49" fmla="*/ 6 h 126"/>
                <a:gd name="T50" fmla="*/ 27 w 46"/>
                <a:gd name="T51" fmla="*/ 7 h 126"/>
                <a:gd name="T52" fmla="*/ 40 w 46"/>
                <a:gd name="T53" fmla="*/ 23 h 126"/>
                <a:gd name="T54" fmla="*/ 30 w 46"/>
                <a:gd name="T55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126">
                  <a:moveTo>
                    <a:pt x="34" y="43"/>
                  </a:moveTo>
                  <a:cubicBezTo>
                    <a:pt x="35" y="43"/>
                    <a:pt x="35" y="43"/>
                    <a:pt x="35" y="43"/>
                  </a:cubicBezTo>
                  <a:cubicBezTo>
                    <a:pt x="42" y="39"/>
                    <a:pt x="46" y="31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9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21"/>
                    <a:pt x="17" y="126"/>
                    <a:pt x="23" y="126"/>
                  </a:cubicBezTo>
                  <a:cubicBezTo>
                    <a:pt x="29" y="126"/>
                    <a:pt x="34" y="121"/>
                    <a:pt x="34" y="115"/>
                  </a:cubicBezTo>
                  <a:lnTo>
                    <a:pt x="34" y="43"/>
                  </a:lnTo>
                  <a:close/>
                  <a:moveTo>
                    <a:pt x="30" y="39"/>
                  </a:moveTo>
                  <a:cubicBezTo>
                    <a:pt x="28" y="39"/>
                    <a:pt x="28" y="39"/>
                    <a:pt x="28" y="39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8" y="118"/>
                    <a:pt x="26" y="120"/>
                    <a:pt x="23" y="120"/>
                  </a:cubicBezTo>
                  <a:cubicBezTo>
                    <a:pt x="20" y="120"/>
                    <a:pt x="18" y="118"/>
                    <a:pt x="18" y="115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0" y="36"/>
                    <a:pt x="6" y="30"/>
                    <a:pt x="6" y="23"/>
                  </a:cubicBezTo>
                  <a:cubicBezTo>
                    <a:pt x="6" y="15"/>
                    <a:pt x="11" y="9"/>
                    <a:pt x="19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1"/>
                    <a:pt x="21" y="22"/>
                    <a:pt x="23" y="22"/>
                  </a:cubicBezTo>
                  <a:cubicBezTo>
                    <a:pt x="25" y="22"/>
                    <a:pt x="26" y="21"/>
                    <a:pt x="26" y="1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5" y="9"/>
                    <a:pt x="40" y="15"/>
                    <a:pt x="40" y="23"/>
                  </a:cubicBezTo>
                  <a:cubicBezTo>
                    <a:pt x="40" y="30"/>
                    <a:pt x="36" y="36"/>
                    <a:pt x="30" y="39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E9D2CB"/>
              </a:solidFill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2" name="Oval 151"/>
          <p:cNvSpPr/>
          <p:nvPr/>
        </p:nvSpPr>
        <p:spPr bwMode="auto">
          <a:xfrm>
            <a:off x="6928470" y="4475796"/>
            <a:ext cx="922376" cy="922376"/>
          </a:xfrm>
          <a:prstGeom prst="ellipse">
            <a:avLst/>
          </a:prstGeom>
          <a:solidFill>
            <a:srgbClr val="E9D2C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7154758" y="4702084"/>
            <a:ext cx="469801" cy="469801"/>
            <a:chOff x="7198793" y="3360420"/>
            <a:chExt cx="548640" cy="548640"/>
          </a:xfrm>
        </p:grpSpPr>
        <p:sp>
          <p:nvSpPr>
            <p:cNvPr id="154" name="Line 9"/>
            <p:cNvSpPr>
              <a:spLocks noChangeShapeType="1"/>
            </p:cNvSpPr>
            <p:nvPr/>
          </p:nvSpPr>
          <p:spPr bwMode="auto">
            <a:xfrm>
              <a:off x="7530844" y="3775499"/>
              <a:ext cx="18315" cy="3998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5" name="Line 10"/>
            <p:cNvSpPr>
              <a:spLocks noChangeShapeType="1"/>
            </p:cNvSpPr>
            <p:nvPr/>
          </p:nvSpPr>
          <p:spPr bwMode="auto">
            <a:xfrm>
              <a:off x="7397068" y="3457992"/>
              <a:ext cx="18315" cy="3599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64" name="Line 11"/>
            <p:cNvSpPr>
              <a:spLocks noChangeShapeType="1"/>
            </p:cNvSpPr>
            <p:nvPr/>
          </p:nvSpPr>
          <p:spPr bwMode="auto">
            <a:xfrm flipH="1">
              <a:off x="7401049" y="3775499"/>
              <a:ext cx="14333" cy="3998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65" name="Line 12"/>
            <p:cNvSpPr>
              <a:spLocks noChangeShapeType="1"/>
            </p:cNvSpPr>
            <p:nvPr/>
          </p:nvSpPr>
          <p:spPr bwMode="auto">
            <a:xfrm flipH="1">
              <a:off x="7530844" y="3457992"/>
              <a:ext cx="14333" cy="3599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66" name="Freeform 13"/>
            <p:cNvSpPr>
              <a:spLocks/>
            </p:cNvSpPr>
            <p:nvPr/>
          </p:nvSpPr>
          <p:spPr bwMode="auto">
            <a:xfrm>
              <a:off x="7198793" y="3360420"/>
              <a:ext cx="364698" cy="523847"/>
            </a:xfrm>
            <a:custGeom>
              <a:avLst/>
              <a:gdLst>
                <a:gd name="T0" fmla="*/ 101 w 101"/>
                <a:gd name="T1" fmla="*/ 4 h 145"/>
                <a:gd name="T2" fmla="*/ 76 w 101"/>
                <a:gd name="T3" fmla="*/ 0 h 145"/>
                <a:gd name="T4" fmla="*/ 0 w 101"/>
                <a:gd name="T5" fmla="*/ 76 h 145"/>
                <a:gd name="T6" fmla="*/ 43 w 101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45">
                  <a:moveTo>
                    <a:pt x="101" y="4"/>
                  </a:moveTo>
                  <a:cubicBezTo>
                    <a:pt x="93" y="2"/>
                    <a:pt x="85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06"/>
                    <a:pt x="18" y="132"/>
                    <a:pt x="43" y="145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67" name="Line 14"/>
            <p:cNvSpPr>
              <a:spLocks noChangeShapeType="1"/>
            </p:cNvSpPr>
            <p:nvPr/>
          </p:nvSpPr>
          <p:spPr bwMode="auto">
            <a:xfrm>
              <a:off x="7613657" y="3692323"/>
              <a:ext cx="39814" cy="1839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68" name="Line 15"/>
            <p:cNvSpPr>
              <a:spLocks noChangeShapeType="1"/>
            </p:cNvSpPr>
            <p:nvPr/>
          </p:nvSpPr>
          <p:spPr bwMode="auto">
            <a:xfrm>
              <a:off x="7292755" y="3562761"/>
              <a:ext cx="39814" cy="14396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69" name="Line 16"/>
            <p:cNvSpPr>
              <a:spLocks noChangeShapeType="1"/>
            </p:cNvSpPr>
            <p:nvPr/>
          </p:nvSpPr>
          <p:spPr bwMode="auto">
            <a:xfrm flipV="1">
              <a:off x="7613657" y="3562761"/>
              <a:ext cx="39814" cy="14396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70" name="Line 17"/>
            <p:cNvSpPr>
              <a:spLocks noChangeShapeType="1"/>
            </p:cNvSpPr>
            <p:nvPr/>
          </p:nvSpPr>
          <p:spPr bwMode="auto">
            <a:xfrm flipV="1">
              <a:off x="7292755" y="3692323"/>
              <a:ext cx="39814" cy="1839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71" name="Freeform 18"/>
            <p:cNvSpPr>
              <a:spLocks/>
            </p:cNvSpPr>
            <p:nvPr/>
          </p:nvSpPr>
          <p:spPr bwMode="auto">
            <a:xfrm>
              <a:off x="7592158" y="3389212"/>
              <a:ext cx="129795" cy="129562"/>
            </a:xfrm>
            <a:custGeom>
              <a:avLst/>
              <a:gdLst>
                <a:gd name="T0" fmla="*/ 36 w 36"/>
                <a:gd name="T1" fmla="*/ 36 h 36"/>
                <a:gd name="T2" fmla="*/ 0 w 36"/>
                <a:gd name="T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" h="36">
                  <a:moveTo>
                    <a:pt x="36" y="36"/>
                  </a:moveTo>
                  <a:cubicBezTo>
                    <a:pt x="28" y="20"/>
                    <a:pt x="15" y="7"/>
                    <a:pt x="0" y="0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72" name="Freeform 19"/>
            <p:cNvSpPr>
              <a:spLocks/>
            </p:cNvSpPr>
            <p:nvPr/>
          </p:nvSpPr>
          <p:spPr bwMode="auto">
            <a:xfrm>
              <a:off x="7382735" y="3544366"/>
              <a:ext cx="364698" cy="364694"/>
            </a:xfrm>
            <a:custGeom>
              <a:avLst/>
              <a:gdLst>
                <a:gd name="T0" fmla="*/ 0 w 101"/>
                <a:gd name="T1" fmla="*/ 97 h 101"/>
                <a:gd name="T2" fmla="*/ 25 w 101"/>
                <a:gd name="T3" fmla="*/ 101 h 101"/>
                <a:gd name="T4" fmla="*/ 101 w 101"/>
                <a:gd name="T5" fmla="*/ 25 h 101"/>
                <a:gd name="T6" fmla="*/ 97 w 101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1">
                  <a:moveTo>
                    <a:pt x="0" y="97"/>
                  </a:moveTo>
                  <a:cubicBezTo>
                    <a:pt x="8" y="99"/>
                    <a:pt x="16" y="101"/>
                    <a:pt x="25" y="101"/>
                  </a:cubicBezTo>
                  <a:cubicBezTo>
                    <a:pt x="67" y="101"/>
                    <a:pt x="101" y="67"/>
                    <a:pt x="101" y="25"/>
                  </a:cubicBezTo>
                  <a:cubicBezTo>
                    <a:pt x="101" y="16"/>
                    <a:pt x="99" y="8"/>
                    <a:pt x="97" y="0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73" name="Oval 20"/>
            <p:cNvSpPr>
              <a:spLocks noChangeArrowheads="1"/>
            </p:cNvSpPr>
            <p:nvPr/>
          </p:nvSpPr>
          <p:spPr bwMode="auto">
            <a:xfrm>
              <a:off x="7325402" y="3486783"/>
              <a:ext cx="295422" cy="295914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925286" y="2169094"/>
            <a:ext cx="922376" cy="922376"/>
            <a:chOff x="9035926" y="3040062"/>
            <a:chExt cx="914400" cy="914400"/>
          </a:xfrm>
        </p:grpSpPr>
        <p:sp>
          <p:nvSpPr>
            <p:cNvPr id="143" name="Oval 142"/>
            <p:cNvSpPr/>
            <p:nvPr/>
          </p:nvSpPr>
          <p:spPr bwMode="auto">
            <a:xfrm>
              <a:off x="9035926" y="3040062"/>
              <a:ext cx="914400" cy="914400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290477" y="3294904"/>
              <a:ext cx="405298" cy="404717"/>
              <a:chOff x="-2627313" y="-174625"/>
              <a:chExt cx="2216150" cy="2212975"/>
            </a:xfrm>
          </p:grpSpPr>
          <p:sp>
            <p:nvSpPr>
              <p:cNvPr id="145" name="Freeform 5"/>
              <p:cNvSpPr>
                <a:spLocks/>
              </p:cNvSpPr>
              <p:nvPr/>
            </p:nvSpPr>
            <p:spPr bwMode="auto">
              <a:xfrm>
                <a:off x="-2627313" y="-174625"/>
                <a:ext cx="2216150" cy="2212975"/>
              </a:xfrm>
              <a:custGeom>
                <a:avLst/>
                <a:gdLst>
                  <a:gd name="T0" fmla="*/ 1396 w 1396"/>
                  <a:gd name="T1" fmla="*/ 468 h 1394"/>
                  <a:gd name="T2" fmla="*/ 927 w 1396"/>
                  <a:gd name="T3" fmla="*/ 0 h 1394"/>
                  <a:gd name="T4" fmla="*/ 0 w 1396"/>
                  <a:gd name="T5" fmla="*/ 0 h 1394"/>
                  <a:gd name="T6" fmla="*/ 0 w 1396"/>
                  <a:gd name="T7" fmla="*/ 926 h 1394"/>
                  <a:gd name="T8" fmla="*/ 469 w 1396"/>
                  <a:gd name="T9" fmla="*/ 1394 h 1394"/>
                  <a:gd name="T10" fmla="*/ 1396 w 1396"/>
                  <a:gd name="T11" fmla="*/ 1394 h 1394"/>
                  <a:gd name="T12" fmla="*/ 1396 w 1396"/>
                  <a:gd name="T13" fmla="*/ 468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6" h="1394">
                    <a:moveTo>
                      <a:pt x="1396" y="468"/>
                    </a:moveTo>
                    <a:lnTo>
                      <a:pt x="927" y="0"/>
                    </a:lnTo>
                    <a:lnTo>
                      <a:pt x="0" y="0"/>
                    </a:lnTo>
                    <a:lnTo>
                      <a:pt x="0" y="926"/>
                    </a:lnTo>
                    <a:lnTo>
                      <a:pt x="469" y="1394"/>
                    </a:lnTo>
                    <a:lnTo>
                      <a:pt x="1396" y="1394"/>
                    </a:lnTo>
                    <a:lnTo>
                      <a:pt x="1396" y="46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6" name="Freeform 6"/>
              <p:cNvSpPr>
                <a:spLocks/>
              </p:cNvSpPr>
              <p:nvPr/>
            </p:nvSpPr>
            <p:spPr bwMode="auto">
              <a:xfrm>
                <a:off x="-2627313" y="-174625"/>
                <a:ext cx="2216150" cy="742950"/>
              </a:xfrm>
              <a:custGeom>
                <a:avLst/>
                <a:gdLst>
                  <a:gd name="T0" fmla="*/ 1396 w 1396"/>
                  <a:gd name="T1" fmla="*/ 468 h 468"/>
                  <a:gd name="T2" fmla="*/ 469 w 1396"/>
                  <a:gd name="T3" fmla="*/ 468 h 468"/>
                  <a:gd name="T4" fmla="*/ 0 w 1396"/>
                  <a:gd name="T5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6" h="468">
                    <a:moveTo>
                      <a:pt x="1396" y="468"/>
                    </a:moveTo>
                    <a:lnTo>
                      <a:pt x="469" y="46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7" name="Line 7"/>
              <p:cNvSpPr>
                <a:spLocks noChangeShapeType="1"/>
              </p:cNvSpPr>
              <p:nvPr/>
            </p:nvSpPr>
            <p:spPr bwMode="auto">
              <a:xfrm>
                <a:off x="-1882775" y="568325"/>
                <a:ext cx="0" cy="1470025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8" name="Line 8"/>
              <p:cNvSpPr>
                <a:spLocks noChangeShapeType="1"/>
              </p:cNvSpPr>
              <p:nvPr/>
            </p:nvSpPr>
            <p:spPr bwMode="auto">
              <a:xfrm>
                <a:off x="-1900238" y="-174625"/>
                <a:ext cx="762000" cy="74295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9" name="Line 9"/>
              <p:cNvSpPr>
                <a:spLocks noChangeShapeType="1"/>
              </p:cNvSpPr>
              <p:nvPr/>
            </p:nvSpPr>
            <p:spPr bwMode="auto">
              <a:xfrm>
                <a:off x="-1536700" y="188912"/>
                <a:ext cx="744537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139" name="Oval 138"/>
          <p:cNvSpPr/>
          <p:nvPr/>
        </p:nvSpPr>
        <p:spPr bwMode="auto">
          <a:xfrm flipH="1">
            <a:off x="5220206" y="2893503"/>
            <a:ext cx="1872957" cy="187295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36" kern="0" dirty="0" err="1">
              <a:ln w="3175">
                <a:noFill/>
              </a:ln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4799649" y="2862653"/>
            <a:ext cx="2714071" cy="1935031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36" kern="0" dirty="0">
                <a:ln w="3175">
                  <a:noFill/>
                </a:ln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</a:t>
            </a:r>
          </a:p>
        </p:txBody>
      </p:sp>
      <p:sp>
        <p:nvSpPr>
          <p:cNvPr id="186" name="engage"/>
          <p:cNvSpPr/>
          <p:nvPr/>
        </p:nvSpPr>
        <p:spPr bwMode="auto">
          <a:xfrm>
            <a:off x="2342939" y="2107899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Engage your customers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16200000">
            <a:off x="5961778" y="4616496"/>
            <a:ext cx="403445" cy="1812244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5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7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 animBg="1"/>
      <p:bldP spid="102" grpId="0"/>
      <p:bldP spid="104" grpId="0"/>
      <p:bldP spid="152" grpId="0" animBg="1"/>
      <p:bldP spid="186" grpId="0"/>
      <p:bldP spid="6" grpId="0" animBg="1"/>
      <p:bldP spid="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881" y="0"/>
            <a:ext cx="12433831" cy="69940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763" y="0"/>
            <a:ext cx="12433830" cy="6994029"/>
          </a:xfrm>
          <a:prstGeom prst="rect">
            <a:avLst/>
          </a:prstGeom>
          <a:gradFill>
            <a:gsLst>
              <a:gs pos="0">
                <a:srgbClr val="000000">
                  <a:alpha val="44000"/>
                </a:srgbClr>
              </a:gs>
              <a:gs pos="17000">
                <a:srgbClr val="000000">
                  <a:alpha val="38000"/>
                </a:srgbClr>
              </a:gs>
              <a:gs pos="99000">
                <a:srgbClr val="000000">
                  <a:alpha val="0"/>
                </a:srgb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882" y="495"/>
            <a:ext cx="5722409" cy="69935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0821" y="2527629"/>
            <a:ext cx="4563183" cy="196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32563">
              <a:lnSpc>
                <a:spcPct val="90000"/>
              </a:lnSpc>
              <a:spcBef>
                <a:spcPts val="1199"/>
              </a:spcBef>
              <a:spcAft>
                <a:spcPts val="510"/>
              </a:spcAft>
              <a:defRPr/>
            </a:pPr>
            <a:r>
              <a:rPr lang="en-US" sz="2040" kern="0" dirty="0">
                <a:gradFill>
                  <a:gsLst>
                    <a:gs pos="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need</a:t>
            </a:r>
          </a:p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High cost of fuel</a:t>
            </a:r>
          </a:p>
          <a:p>
            <a:pPr defTabSz="932563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Determining when to perform </a:t>
            </a:r>
            <a:b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engine maintenance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80822" y="4282312"/>
            <a:ext cx="4756780" cy="111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1199"/>
              </a:spcBef>
              <a:spcAft>
                <a:spcPts val="510"/>
              </a:spcAft>
              <a:defRPr/>
            </a:pPr>
            <a:r>
              <a:rPr lang="en-US" sz="2040" kern="0" dirty="0">
                <a:gradFill>
                  <a:gsLst>
                    <a:gs pos="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Impact</a:t>
            </a:r>
          </a:p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Massive savings across the life of an engine</a:t>
            </a:r>
          </a:p>
          <a:p>
            <a:pPr defTabSz="932563">
              <a:lnSpc>
                <a:spcPct val="90000"/>
              </a:lnSpc>
              <a:defRPr/>
            </a:pPr>
            <a:endParaRPr lang="en-US" sz="102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Innovative insights in aircraft management</a:t>
            </a:r>
          </a:p>
        </p:txBody>
      </p:sp>
      <p:sp>
        <p:nvSpPr>
          <p:cNvPr id="9" name="engage"/>
          <p:cNvSpPr/>
          <p:nvPr/>
        </p:nvSpPr>
        <p:spPr bwMode="auto">
          <a:xfrm>
            <a:off x="9034476" y="280530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Optimize your operations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228726" y="271212"/>
            <a:ext cx="922376" cy="922376"/>
            <a:chOff x="6852667" y="3040062"/>
            <a:chExt cx="914400" cy="914400"/>
          </a:xfrm>
          <a:solidFill>
            <a:schemeClr val="tx2"/>
          </a:solidFill>
        </p:grpSpPr>
        <p:sp>
          <p:nvSpPr>
            <p:cNvPr id="20" name="Oval 19"/>
            <p:cNvSpPr/>
            <p:nvPr/>
          </p:nvSpPr>
          <p:spPr bwMode="auto">
            <a:xfrm>
              <a:off x="6852667" y="3040062"/>
              <a:ext cx="914400" cy="9144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076998" y="3264393"/>
              <a:ext cx="465739" cy="465739"/>
              <a:chOff x="7198793" y="3360420"/>
              <a:chExt cx="548640" cy="548640"/>
            </a:xfrm>
            <a:grpFill/>
          </p:grpSpPr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>
                <a:off x="7530844" y="3775499"/>
                <a:ext cx="18315" cy="39988"/>
              </a:xfrm>
              <a:prstGeom prst="lin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7397068" y="3457992"/>
                <a:ext cx="18315" cy="35990"/>
              </a:xfrm>
              <a:prstGeom prst="lin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4" name="Line 11"/>
              <p:cNvSpPr>
                <a:spLocks noChangeShapeType="1"/>
              </p:cNvSpPr>
              <p:nvPr/>
            </p:nvSpPr>
            <p:spPr bwMode="auto">
              <a:xfrm flipH="1">
                <a:off x="7401049" y="3775499"/>
                <a:ext cx="14333" cy="39988"/>
              </a:xfrm>
              <a:prstGeom prst="lin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 flipH="1">
                <a:off x="7530844" y="3457992"/>
                <a:ext cx="14333" cy="35990"/>
              </a:xfrm>
              <a:prstGeom prst="lin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7198793" y="3360420"/>
                <a:ext cx="364698" cy="523847"/>
              </a:xfrm>
              <a:custGeom>
                <a:avLst/>
                <a:gdLst>
                  <a:gd name="T0" fmla="*/ 101 w 101"/>
                  <a:gd name="T1" fmla="*/ 4 h 145"/>
                  <a:gd name="T2" fmla="*/ 76 w 101"/>
                  <a:gd name="T3" fmla="*/ 0 h 145"/>
                  <a:gd name="T4" fmla="*/ 0 w 101"/>
                  <a:gd name="T5" fmla="*/ 76 h 145"/>
                  <a:gd name="T6" fmla="*/ 43 w 101"/>
                  <a:gd name="T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45">
                    <a:moveTo>
                      <a:pt x="101" y="4"/>
                    </a:moveTo>
                    <a:cubicBezTo>
                      <a:pt x="93" y="2"/>
                      <a:pt x="85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06"/>
                      <a:pt x="18" y="132"/>
                      <a:pt x="43" y="145"/>
                    </a:cubicBezTo>
                  </a:path>
                </a:pathLst>
              </a:cu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7" name="Line 14"/>
              <p:cNvSpPr>
                <a:spLocks noChangeShapeType="1"/>
              </p:cNvSpPr>
              <p:nvPr/>
            </p:nvSpPr>
            <p:spPr bwMode="auto">
              <a:xfrm>
                <a:off x="7613657" y="3692323"/>
                <a:ext cx="39814" cy="18395"/>
              </a:xfrm>
              <a:prstGeom prst="lin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8" name="Line 15"/>
              <p:cNvSpPr>
                <a:spLocks noChangeShapeType="1"/>
              </p:cNvSpPr>
              <p:nvPr/>
            </p:nvSpPr>
            <p:spPr bwMode="auto">
              <a:xfrm>
                <a:off x="7292755" y="3562761"/>
                <a:ext cx="39814" cy="14396"/>
              </a:xfrm>
              <a:prstGeom prst="lin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9" name="Line 16"/>
              <p:cNvSpPr>
                <a:spLocks noChangeShapeType="1"/>
              </p:cNvSpPr>
              <p:nvPr/>
            </p:nvSpPr>
            <p:spPr bwMode="auto">
              <a:xfrm flipV="1">
                <a:off x="7613657" y="3562761"/>
                <a:ext cx="39814" cy="14396"/>
              </a:xfrm>
              <a:prstGeom prst="lin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30" name="Line 17"/>
              <p:cNvSpPr>
                <a:spLocks noChangeShapeType="1"/>
              </p:cNvSpPr>
              <p:nvPr/>
            </p:nvSpPr>
            <p:spPr bwMode="auto">
              <a:xfrm flipV="1">
                <a:off x="7292755" y="3692323"/>
                <a:ext cx="39814" cy="18395"/>
              </a:xfrm>
              <a:prstGeom prst="lin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7592158" y="3389212"/>
                <a:ext cx="129795" cy="129562"/>
              </a:xfrm>
              <a:custGeom>
                <a:avLst/>
                <a:gdLst>
                  <a:gd name="T0" fmla="*/ 36 w 36"/>
                  <a:gd name="T1" fmla="*/ 36 h 36"/>
                  <a:gd name="T2" fmla="*/ 0 w 36"/>
                  <a:gd name="T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" h="36">
                    <a:moveTo>
                      <a:pt x="36" y="36"/>
                    </a:moveTo>
                    <a:cubicBezTo>
                      <a:pt x="28" y="20"/>
                      <a:pt x="15" y="7"/>
                      <a:pt x="0" y="0"/>
                    </a:cubicBezTo>
                  </a:path>
                </a:pathLst>
              </a:cu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7382735" y="3544366"/>
                <a:ext cx="364698" cy="364694"/>
              </a:xfrm>
              <a:custGeom>
                <a:avLst/>
                <a:gdLst>
                  <a:gd name="T0" fmla="*/ 0 w 101"/>
                  <a:gd name="T1" fmla="*/ 97 h 101"/>
                  <a:gd name="T2" fmla="*/ 25 w 101"/>
                  <a:gd name="T3" fmla="*/ 101 h 101"/>
                  <a:gd name="T4" fmla="*/ 101 w 101"/>
                  <a:gd name="T5" fmla="*/ 25 h 101"/>
                  <a:gd name="T6" fmla="*/ 97 w 10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1">
                    <a:moveTo>
                      <a:pt x="0" y="97"/>
                    </a:moveTo>
                    <a:cubicBezTo>
                      <a:pt x="8" y="99"/>
                      <a:pt x="16" y="101"/>
                      <a:pt x="25" y="101"/>
                    </a:cubicBezTo>
                    <a:cubicBezTo>
                      <a:pt x="67" y="101"/>
                      <a:pt x="101" y="67"/>
                      <a:pt x="101" y="25"/>
                    </a:cubicBezTo>
                    <a:cubicBezTo>
                      <a:pt x="101" y="16"/>
                      <a:pt x="99" y="8"/>
                      <a:pt x="97" y="0"/>
                    </a:cubicBezTo>
                  </a:path>
                </a:pathLst>
              </a:cu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33" name="Oval 20"/>
              <p:cNvSpPr>
                <a:spLocks noChangeArrowheads="1"/>
              </p:cNvSpPr>
              <p:nvPr/>
            </p:nvSpPr>
            <p:spPr bwMode="auto">
              <a:xfrm>
                <a:off x="7325402" y="3486783"/>
                <a:ext cx="295422" cy="295914"/>
              </a:xfrm>
              <a:prstGeom prst="ellips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78" y="1174162"/>
            <a:ext cx="4512043" cy="10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6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335 0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3.125E-6 -3.33333E-6 L 0.04609 -3.33333E-6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5E-6 -7.40741E-7 L 0.0461 -7.40741E-7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0 L 0.04609 0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2" grpId="0"/>
      <p:bldP spid="2" grpId="1"/>
      <p:bldP spid="5" grpId="0"/>
      <p:bldP spid="5" grpId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481" y="316964"/>
            <a:ext cx="11887878" cy="917575"/>
          </a:xfrm>
        </p:spPr>
        <p:txBody>
          <a:bodyPr/>
          <a:lstStyle/>
          <a:p>
            <a:pPr algn="ctr"/>
            <a:r>
              <a:rPr lang="en-US" sz="4488" dirty="0"/>
              <a:t>Digital Transformation </a:t>
            </a:r>
            <a:r>
              <a:rPr lang="en-US" sz="4488" dirty="0">
                <a:solidFill>
                  <a:schemeClr val="tx2"/>
                </a:solidFill>
              </a:rPr>
              <a:t>+</a:t>
            </a:r>
            <a:r>
              <a:rPr lang="en-US" sz="4488" dirty="0"/>
              <a:t> AI</a:t>
            </a:r>
          </a:p>
        </p:txBody>
      </p:sp>
      <p:sp>
        <p:nvSpPr>
          <p:cNvPr id="87" name="Rectangle 86"/>
          <p:cNvSpPr/>
          <p:nvPr/>
        </p:nvSpPr>
        <p:spPr>
          <a:xfrm flipH="1">
            <a:off x="9910081" y="2163289"/>
            <a:ext cx="2486940" cy="912977"/>
          </a:xfrm>
          <a:prstGeom prst="rect">
            <a:avLst/>
          </a:prstGeom>
        </p:spPr>
        <p:txBody>
          <a:bodyPr wrap="square" lIns="179260" tIns="143408" rIns="179260" bIns="143408">
            <a:spAutoFit/>
          </a:bodyPr>
          <a:lstStyle/>
          <a:p>
            <a:pPr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Product innovation</a:t>
            </a:r>
            <a:endParaRPr lang="en-US" sz="1224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"/>
              <a:cs typeface="Segoe UI" panose="020B0502040204020203" pitchFamily="34" charset="0"/>
            </a:endParaRPr>
          </a:p>
          <a:p>
            <a:pPr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Differentiated experiences</a:t>
            </a:r>
            <a:endParaRPr lang="en-US" sz="1224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"/>
              <a:cs typeface="Segoe UI" panose="020B0502040204020203" pitchFamily="34" charset="0"/>
            </a:endParaRPr>
          </a:p>
          <a:p>
            <a:pPr defTabSz="913963">
              <a:lnSpc>
                <a:spcPct val="90000"/>
              </a:lnSpc>
              <a:spcAft>
                <a:spcPts val="408"/>
              </a:spcAft>
              <a:defRPr/>
            </a:pPr>
            <a:r>
              <a:rPr lang="en-US" sz="1224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"/>
                <a:cs typeface="Segoe UI" panose="020B0502040204020203" pitchFamily="34" charset="0"/>
              </a:rPr>
              <a:t>New scenarios</a:t>
            </a:r>
            <a:endParaRPr lang="en-US" sz="1224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89" name="Freeform 88"/>
          <p:cNvSpPr>
            <a:spLocks/>
          </p:cNvSpPr>
          <p:nvPr/>
        </p:nvSpPr>
        <p:spPr bwMode="auto">
          <a:xfrm rot="10800000" flipH="1" flipV="1">
            <a:off x="9825545" y="2493224"/>
            <a:ext cx="122050" cy="258800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empower"/>
          <p:cNvSpPr/>
          <p:nvPr/>
        </p:nvSpPr>
        <p:spPr bwMode="auto">
          <a:xfrm>
            <a:off x="2342939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Enable your employees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103" name="optimize"/>
          <p:cNvSpPr/>
          <p:nvPr/>
        </p:nvSpPr>
        <p:spPr bwMode="auto">
          <a:xfrm>
            <a:off x="7753346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Optimize your operations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104" name="transform"/>
          <p:cNvSpPr/>
          <p:nvPr/>
        </p:nvSpPr>
        <p:spPr bwMode="auto">
          <a:xfrm>
            <a:off x="7753346" y="2133037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Transform your products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 flipH="1">
            <a:off x="4399447" y="2077887"/>
            <a:ext cx="3539604" cy="3539605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304568" y="2036061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4304568" y="4335170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1586" y="3118449"/>
            <a:ext cx="215605" cy="1372108"/>
            <a:chOff x="4324612" y="3057581"/>
            <a:chExt cx="211397" cy="1345326"/>
          </a:xfrm>
        </p:grpSpPr>
        <p:sp>
          <p:nvSpPr>
            <p:cNvPr id="113" name="Freeform 84"/>
            <p:cNvSpPr>
              <a:spLocks/>
            </p:cNvSpPr>
            <p:nvPr/>
          </p:nvSpPr>
          <p:spPr bwMode="auto">
            <a:xfrm rot="6858978" flipH="1" flipV="1">
              <a:off x="4407735" y="3011522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Freeform 83"/>
            <p:cNvSpPr>
              <a:spLocks/>
            </p:cNvSpPr>
            <p:nvPr/>
          </p:nvSpPr>
          <p:spPr bwMode="auto">
            <a:xfrm rot="3284225" flipV="1">
              <a:off x="4370671" y="427463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0" name="Oval 149"/>
          <p:cNvSpPr/>
          <p:nvPr/>
        </p:nvSpPr>
        <p:spPr bwMode="auto">
          <a:xfrm>
            <a:off x="6787844" y="4335170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94292" y="5322831"/>
            <a:ext cx="1736277" cy="188543"/>
            <a:chOff x="5190089" y="5218935"/>
            <a:chExt cx="1702387" cy="184863"/>
          </a:xfrm>
        </p:grpSpPr>
        <p:sp>
          <p:nvSpPr>
            <p:cNvPr id="119" name="Freeform 93"/>
            <p:cNvSpPr>
              <a:spLocks/>
            </p:cNvSpPr>
            <p:nvPr/>
          </p:nvSpPr>
          <p:spPr bwMode="auto">
            <a:xfrm rot="1856903" flipH="1" flipV="1">
              <a:off x="5190089" y="5218935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Freeform 90"/>
            <p:cNvSpPr>
              <a:spLocks/>
            </p:cNvSpPr>
            <p:nvPr/>
          </p:nvSpPr>
          <p:spPr bwMode="auto">
            <a:xfrm rot="19786451" flipV="1">
              <a:off x="6810261" y="5229465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1" name="Oval 140"/>
          <p:cNvSpPr/>
          <p:nvPr/>
        </p:nvSpPr>
        <p:spPr bwMode="auto">
          <a:xfrm>
            <a:off x="6787844" y="2036061"/>
            <a:ext cx="1203627" cy="1203627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99547" y="3092631"/>
            <a:ext cx="219433" cy="1432548"/>
            <a:chOff x="7548397" y="3032267"/>
            <a:chExt cx="215150" cy="1404586"/>
          </a:xfrm>
        </p:grpSpPr>
        <p:sp>
          <p:nvSpPr>
            <p:cNvPr id="116" name="Freeform 94"/>
            <p:cNvSpPr>
              <a:spLocks/>
            </p:cNvSpPr>
            <p:nvPr/>
          </p:nvSpPr>
          <p:spPr bwMode="auto">
            <a:xfrm rot="18758123" flipH="1" flipV="1">
              <a:off x="7635273" y="4308579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Freeform 92"/>
            <p:cNvSpPr>
              <a:spLocks/>
            </p:cNvSpPr>
            <p:nvPr/>
          </p:nvSpPr>
          <p:spPr bwMode="auto">
            <a:xfrm rot="14812449" flipV="1">
              <a:off x="7594456" y="2986208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5752" y="2144399"/>
            <a:ext cx="1577870" cy="197141"/>
            <a:chOff x="5260154" y="2102543"/>
            <a:chExt cx="1547072" cy="193293"/>
          </a:xfrm>
        </p:grpSpPr>
        <p:sp>
          <p:nvSpPr>
            <p:cNvPr id="137" name="Freeform 87"/>
            <p:cNvSpPr>
              <a:spLocks/>
            </p:cNvSpPr>
            <p:nvPr/>
          </p:nvSpPr>
          <p:spPr bwMode="auto">
            <a:xfrm rot="8621118" flipV="1">
              <a:off x="5260154" y="212150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 rot="2005605" flipV="1">
              <a:off x="6725011" y="2102543"/>
              <a:ext cx="82215" cy="174333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Partial Circle 11"/>
          <p:cNvSpPr/>
          <p:nvPr/>
        </p:nvSpPr>
        <p:spPr bwMode="auto">
          <a:xfrm>
            <a:off x="4269921" y="1934936"/>
            <a:ext cx="3924152" cy="3829200"/>
          </a:xfrm>
          <a:prstGeom prst="pie">
            <a:avLst>
              <a:gd name="adj1" fmla="val 1539941"/>
              <a:gd name="adj2" fmla="val 19893769"/>
            </a:avLst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445193" y="2176687"/>
            <a:ext cx="922376" cy="922376"/>
            <a:chOff x="4357564" y="2134201"/>
            <a:chExt cx="904372" cy="904372"/>
          </a:xfrm>
        </p:grpSpPr>
        <p:sp>
          <p:nvSpPr>
            <p:cNvPr id="182" name="Oval 181"/>
            <p:cNvSpPr/>
            <p:nvPr/>
          </p:nvSpPr>
          <p:spPr bwMode="auto">
            <a:xfrm>
              <a:off x="4357564" y="2134201"/>
              <a:ext cx="904372" cy="904372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87352" y="2392455"/>
              <a:ext cx="444794" cy="387857"/>
              <a:chOff x="4587352" y="2392455"/>
              <a:chExt cx="444794" cy="387857"/>
            </a:xfrm>
          </p:grpSpPr>
          <p:sp>
            <p:nvSpPr>
              <p:cNvPr id="184" name="Freeform 5"/>
              <p:cNvSpPr>
                <a:spLocks noEditPoints="1"/>
              </p:cNvSpPr>
              <p:nvPr/>
            </p:nvSpPr>
            <p:spPr bwMode="auto">
              <a:xfrm>
                <a:off x="4704336" y="2428724"/>
                <a:ext cx="327810" cy="351588"/>
              </a:xfrm>
              <a:custGeom>
                <a:avLst/>
                <a:gdLst>
                  <a:gd name="T0" fmla="*/ 94 w 112"/>
                  <a:gd name="T1" fmla="*/ 43 h 120"/>
                  <a:gd name="T2" fmla="*/ 104 w 112"/>
                  <a:gd name="T3" fmla="*/ 24 h 120"/>
                  <a:gd name="T4" fmla="*/ 80 w 112"/>
                  <a:gd name="T5" fmla="*/ 0 h 120"/>
                  <a:gd name="T6" fmla="*/ 56 w 112"/>
                  <a:gd name="T7" fmla="*/ 24 h 120"/>
                  <a:gd name="T8" fmla="*/ 66 w 112"/>
                  <a:gd name="T9" fmla="*/ 43 h 120"/>
                  <a:gd name="T10" fmla="*/ 51 w 112"/>
                  <a:gd name="T11" fmla="*/ 58 h 120"/>
                  <a:gd name="T12" fmla="*/ 32 w 112"/>
                  <a:gd name="T13" fmla="*/ 48 h 120"/>
                  <a:gd name="T14" fmla="*/ 8 w 112"/>
                  <a:gd name="T15" fmla="*/ 72 h 120"/>
                  <a:gd name="T16" fmla="*/ 18 w 112"/>
                  <a:gd name="T17" fmla="*/ 91 h 120"/>
                  <a:gd name="T18" fmla="*/ 0 w 112"/>
                  <a:gd name="T19" fmla="*/ 120 h 120"/>
                  <a:gd name="T20" fmla="*/ 8 w 112"/>
                  <a:gd name="T21" fmla="*/ 120 h 120"/>
                  <a:gd name="T22" fmla="*/ 32 w 112"/>
                  <a:gd name="T23" fmla="*/ 96 h 120"/>
                  <a:gd name="T24" fmla="*/ 56 w 112"/>
                  <a:gd name="T25" fmla="*/ 120 h 120"/>
                  <a:gd name="T26" fmla="*/ 64 w 112"/>
                  <a:gd name="T27" fmla="*/ 120 h 120"/>
                  <a:gd name="T28" fmla="*/ 46 w 112"/>
                  <a:gd name="T29" fmla="*/ 91 h 120"/>
                  <a:gd name="T30" fmla="*/ 56 w 112"/>
                  <a:gd name="T31" fmla="*/ 72 h 120"/>
                  <a:gd name="T32" fmla="*/ 80 w 112"/>
                  <a:gd name="T33" fmla="*/ 48 h 120"/>
                  <a:gd name="T34" fmla="*/ 104 w 112"/>
                  <a:gd name="T35" fmla="*/ 72 h 120"/>
                  <a:gd name="T36" fmla="*/ 112 w 112"/>
                  <a:gd name="T37" fmla="*/ 72 h 120"/>
                  <a:gd name="T38" fmla="*/ 94 w 112"/>
                  <a:gd name="T39" fmla="*/ 43 h 120"/>
                  <a:gd name="T40" fmla="*/ 32 w 112"/>
                  <a:gd name="T41" fmla="*/ 88 h 120"/>
                  <a:gd name="T42" fmla="*/ 16 w 112"/>
                  <a:gd name="T43" fmla="*/ 72 h 120"/>
                  <a:gd name="T44" fmla="*/ 32 w 112"/>
                  <a:gd name="T45" fmla="*/ 56 h 120"/>
                  <a:gd name="T46" fmla="*/ 48 w 112"/>
                  <a:gd name="T47" fmla="*/ 72 h 120"/>
                  <a:gd name="T48" fmla="*/ 32 w 112"/>
                  <a:gd name="T49" fmla="*/ 88 h 120"/>
                  <a:gd name="T50" fmla="*/ 80 w 112"/>
                  <a:gd name="T51" fmla="*/ 40 h 120"/>
                  <a:gd name="T52" fmla="*/ 64 w 112"/>
                  <a:gd name="T53" fmla="*/ 24 h 120"/>
                  <a:gd name="T54" fmla="*/ 80 w 112"/>
                  <a:gd name="T55" fmla="*/ 8 h 120"/>
                  <a:gd name="T56" fmla="*/ 96 w 112"/>
                  <a:gd name="T57" fmla="*/ 24 h 120"/>
                  <a:gd name="T58" fmla="*/ 80 w 112"/>
                  <a:gd name="T59" fmla="*/ 4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20">
                    <a:moveTo>
                      <a:pt x="94" y="43"/>
                    </a:moveTo>
                    <a:cubicBezTo>
                      <a:pt x="100" y="39"/>
                      <a:pt x="104" y="32"/>
                      <a:pt x="104" y="24"/>
                    </a:cubicBezTo>
                    <a:cubicBezTo>
                      <a:pt x="104" y="11"/>
                      <a:pt x="93" y="0"/>
                      <a:pt x="80" y="0"/>
                    </a:cubicBezTo>
                    <a:cubicBezTo>
                      <a:pt x="66" y="0"/>
                      <a:pt x="56" y="11"/>
                      <a:pt x="56" y="24"/>
                    </a:cubicBezTo>
                    <a:cubicBezTo>
                      <a:pt x="56" y="32"/>
                      <a:pt x="60" y="39"/>
                      <a:pt x="66" y="43"/>
                    </a:cubicBezTo>
                    <a:cubicBezTo>
                      <a:pt x="59" y="47"/>
                      <a:pt x="54" y="52"/>
                      <a:pt x="51" y="58"/>
                    </a:cubicBezTo>
                    <a:cubicBezTo>
                      <a:pt x="47" y="52"/>
                      <a:pt x="40" y="48"/>
                      <a:pt x="32" y="48"/>
                    </a:cubicBezTo>
                    <a:cubicBezTo>
                      <a:pt x="18" y="48"/>
                      <a:pt x="8" y="59"/>
                      <a:pt x="8" y="72"/>
                    </a:cubicBezTo>
                    <a:cubicBezTo>
                      <a:pt x="8" y="80"/>
                      <a:pt x="12" y="87"/>
                      <a:pt x="18" y="91"/>
                    </a:cubicBezTo>
                    <a:cubicBezTo>
                      <a:pt x="7" y="97"/>
                      <a:pt x="0" y="108"/>
                      <a:pt x="0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107"/>
                      <a:pt x="18" y="96"/>
                      <a:pt x="32" y="96"/>
                    </a:cubicBezTo>
                    <a:cubicBezTo>
                      <a:pt x="45" y="96"/>
                      <a:pt x="56" y="107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4" y="108"/>
                      <a:pt x="56" y="97"/>
                      <a:pt x="46" y="91"/>
                    </a:cubicBezTo>
                    <a:cubicBezTo>
                      <a:pt x="52" y="87"/>
                      <a:pt x="56" y="80"/>
                      <a:pt x="56" y="72"/>
                    </a:cubicBezTo>
                    <a:cubicBezTo>
                      <a:pt x="56" y="59"/>
                      <a:pt x="66" y="48"/>
                      <a:pt x="80" y="48"/>
                    </a:cubicBezTo>
                    <a:cubicBezTo>
                      <a:pt x="93" y="48"/>
                      <a:pt x="104" y="59"/>
                      <a:pt x="104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60"/>
                      <a:pt x="104" y="49"/>
                      <a:pt x="94" y="43"/>
                    </a:cubicBezTo>
                    <a:close/>
                    <a:moveTo>
                      <a:pt x="32" y="88"/>
                    </a:moveTo>
                    <a:cubicBezTo>
                      <a:pt x="23" y="88"/>
                      <a:pt x="16" y="81"/>
                      <a:pt x="16" y="72"/>
                    </a:cubicBezTo>
                    <a:cubicBezTo>
                      <a:pt x="16" y="63"/>
                      <a:pt x="23" y="56"/>
                      <a:pt x="32" y="56"/>
                    </a:cubicBezTo>
                    <a:cubicBezTo>
                      <a:pt x="41" y="56"/>
                      <a:pt x="48" y="63"/>
                      <a:pt x="48" y="72"/>
                    </a:cubicBezTo>
                    <a:cubicBezTo>
                      <a:pt x="48" y="81"/>
                      <a:pt x="41" y="88"/>
                      <a:pt x="32" y="88"/>
                    </a:cubicBezTo>
                    <a:close/>
                    <a:moveTo>
                      <a:pt x="80" y="40"/>
                    </a:moveTo>
                    <a:cubicBezTo>
                      <a:pt x="71" y="40"/>
                      <a:pt x="64" y="33"/>
                      <a:pt x="64" y="24"/>
                    </a:cubicBezTo>
                    <a:cubicBezTo>
                      <a:pt x="64" y="15"/>
                      <a:pt x="71" y="8"/>
                      <a:pt x="80" y="8"/>
                    </a:cubicBezTo>
                    <a:cubicBezTo>
                      <a:pt x="89" y="8"/>
                      <a:pt x="96" y="15"/>
                      <a:pt x="96" y="24"/>
                    </a:cubicBezTo>
                    <a:cubicBezTo>
                      <a:pt x="96" y="33"/>
                      <a:pt x="89" y="40"/>
                      <a:pt x="80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E9D2CB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85" name="Freeform 6"/>
              <p:cNvSpPr>
                <a:spLocks noEditPoints="1"/>
              </p:cNvSpPr>
              <p:nvPr/>
            </p:nvSpPr>
            <p:spPr bwMode="auto">
              <a:xfrm>
                <a:off x="4587352" y="2392455"/>
                <a:ext cx="254562" cy="143522"/>
              </a:xfrm>
              <a:custGeom>
                <a:avLst/>
                <a:gdLst>
                  <a:gd name="T0" fmla="*/ 87 w 87"/>
                  <a:gd name="T1" fmla="*/ 49 h 49"/>
                  <a:gd name="T2" fmla="*/ 19 w 87"/>
                  <a:gd name="T3" fmla="*/ 49 h 49"/>
                  <a:gd name="T4" fmla="*/ 0 w 87"/>
                  <a:gd name="T5" fmla="*/ 30 h 49"/>
                  <a:gd name="T6" fmla="*/ 0 w 87"/>
                  <a:gd name="T7" fmla="*/ 19 h 49"/>
                  <a:gd name="T8" fmla="*/ 19 w 87"/>
                  <a:gd name="T9" fmla="*/ 0 h 49"/>
                  <a:gd name="T10" fmla="*/ 49 w 87"/>
                  <a:gd name="T11" fmla="*/ 0 h 49"/>
                  <a:gd name="T12" fmla="*/ 68 w 87"/>
                  <a:gd name="T13" fmla="*/ 19 h 49"/>
                  <a:gd name="T14" fmla="*/ 68 w 87"/>
                  <a:gd name="T15" fmla="*/ 28 h 49"/>
                  <a:gd name="T16" fmla="*/ 87 w 87"/>
                  <a:gd name="T17" fmla="*/ 49 h 49"/>
                  <a:gd name="T18" fmla="*/ 19 w 87"/>
                  <a:gd name="T19" fmla="*/ 8 h 49"/>
                  <a:gd name="T20" fmla="*/ 8 w 87"/>
                  <a:gd name="T21" fmla="*/ 19 h 49"/>
                  <a:gd name="T22" fmla="*/ 8 w 87"/>
                  <a:gd name="T23" fmla="*/ 30 h 49"/>
                  <a:gd name="T24" fmla="*/ 19 w 87"/>
                  <a:gd name="T25" fmla="*/ 41 h 49"/>
                  <a:gd name="T26" fmla="*/ 69 w 87"/>
                  <a:gd name="T27" fmla="*/ 41 h 49"/>
                  <a:gd name="T28" fmla="*/ 60 w 87"/>
                  <a:gd name="T29" fmla="*/ 31 h 49"/>
                  <a:gd name="T30" fmla="*/ 60 w 87"/>
                  <a:gd name="T31" fmla="*/ 19 h 49"/>
                  <a:gd name="T32" fmla="*/ 49 w 87"/>
                  <a:gd name="T33" fmla="*/ 8 h 49"/>
                  <a:gd name="T34" fmla="*/ 19 w 87"/>
                  <a:gd name="T35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49">
                    <a:moveTo>
                      <a:pt x="87" y="49"/>
                    </a:moveTo>
                    <a:cubicBezTo>
                      <a:pt x="19" y="49"/>
                      <a:pt x="19" y="49"/>
                      <a:pt x="19" y="49"/>
                    </a:cubicBezTo>
                    <a:cubicBezTo>
                      <a:pt x="9" y="49"/>
                      <a:pt x="0" y="41"/>
                      <a:pt x="0" y="3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0" y="0"/>
                      <a:pt x="68" y="9"/>
                      <a:pt x="68" y="19"/>
                    </a:cubicBezTo>
                    <a:cubicBezTo>
                      <a:pt x="68" y="28"/>
                      <a:pt x="68" y="28"/>
                      <a:pt x="68" y="28"/>
                    </a:cubicBezTo>
                    <a:lnTo>
                      <a:pt x="87" y="49"/>
                    </a:lnTo>
                    <a:close/>
                    <a:moveTo>
                      <a:pt x="19" y="8"/>
                    </a:moveTo>
                    <a:cubicBezTo>
                      <a:pt x="13" y="8"/>
                      <a:pt x="8" y="13"/>
                      <a:pt x="8" y="19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6"/>
                      <a:pt x="13" y="41"/>
                      <a:pt x="19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3"/>
                      <a:pt x="55" y="8"/>
                      <a:pt x="49" y="8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E9D2CB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445194" y="4478798"/>
            <a:ext cx="922376" cy="922376"/>
            <a:chOff x="4357565" y="4391378"/>
            <a:chExt cx="904372" cy="904372"/>
          </a:xfrm>
        </p:grpSpPr>
        <p:sp>
          <p:nvSpPr>
            <p:cNvPr id="176" name="Oval 175"/>
            <p:cNvSpPr/>
            <p:nvPr/>
          </p:nvSpPr>
          <p:spPr bwMode="auto">
            <a:xfrm>
              <a:off x="4357565" y="4391378"/>
              <a:ext cx="904372" cy="904372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Freeform 49"/>
            <p:cNvSpPr>
              <a:spLocks noEditPoints="1"/>
            </p:cNvSpPr>
            <p:nvPr/>
          </p:nvSpPr>
          <p:spPr bwMode="auto">
            <a:xfrm>
              <a:off x="4629977" y="4613248"/>
              <a:ext cx="141047" cy="460631"/>
            </a:xfrm>
            <a:custGeom>
              <a:avLst/>
              <a:gdLst>
                <a:gd name="T0" fmla="*/ 30 w 38"/>
                <a:gd name="T1" fmla="*/ 70 h 126"/>
                <a:gd name="T2" fmla="*/ 38 w 38"/>
                <a:gd name="T3" fmla="*/ 70 h 126"/>
                <a:gd name="T4" fmla="*/ 38 w 38"/>
                <a:gd name="T5" fmla="*/ 64 h 126"/>
                <a:gd name="T6" fmla="*/ 22 w 38"/>
                <a:gd name="T7" fmla="*/ 64 h 126"/>
                <a:gd name="T8" fmla="*/ 22 w 38"/>
                <a:gd name="T9" fmla="*/ 27 h 126"/>
                <a:gd name="T10" fmla="*/ 30 w 38"/>
                <a:gd name="T11" fmla="*/ 19 h 126"/>
                <a:gd name="T12" fmla="*/ 30 w 38"/>
                <a:gd name="T13" fmla="*/ 0 h 126"/>
                <a:gd name="T14" fmla="*/ 8 w 38"/>
                <a:gd name="T15" fmla="*/ 0 h 126"/>
                <a:gd name="T16" fmla="*/ 8 w 38"/>
                <a:gd name="T17" fmla="*/ 19 h 126"/>
                <a:gd name="T18" fmla="*/ 16 w 38"/>
                <a:gd name="T19" fmla="*/ 27 h 126"/>
                <a:gd name="T20" fmla="*/ 16 w 38"/>
                <a:gd name="T21" fmla="*/ 64 h 126"/>
                <a:gd name="T22" fmla="*/ 0 w 38"/>
                <a:gd name="T23" fmla="*/ 64 h 126"/>
                <a:gd name="T24" fmla="*/ 0 w 38"/>
                <a:gd name="T25" fmla="*/ 70 h 126"/>
                <a:gd name="T26" fmla="*/ 8 w 38"/>
                <a:gd name="T27" fmla="*/ 70 h 126"/>
                <a:gd name="T28" fmla="*/ 8 w 38"/>
                <a:gd name="T29" fmla="*/ 115 h 126"/>
                <a:gd name="T30" fmla="*/ 19 w 38"/>
                <a:gd name="T31" fmla="*/ 126 h 126"/>
                <a:gd name="T32" fmla="*/ 30 w 38"/>
                <a:gd name="T33" fmla="*/ 115 h 126"/>
                <a:gd name="T34" fmla="*/ 30 w 38"/>
                <a:gd name="T35" fmla="*/ 70 h 126"/>
                <a:gd name="T36" fmla="*/ 14 w 38"/>
                <a:gd name="T37" fmla="*/ 16 h 126"/>
                <a:gd name="T38" fmla="*/ 14 w 38"/>
                <a:gd name="T39" fmla="*/ 6 h 126"/>
                <a:gd name="T40" fmla="*/ 24 w 38"/>
                <a:gd name="T41" fmla="*/ 6 h 126"/>
                <a:gd name="T42" fmla="*/ 24 w 38"/>
                <a:gd name="T43" fmla="*/ 16 h 126"/>
                <a:gd name="T44" fmla="*/ 19 w 38"/>
                <a:gd name="T45" fmla="*/ 21 h 126"/>
                <a:gd name="T46" fmla="*/ 14 w 38"/>
                <a:gd name="T47" fmla="*/ 16 h 126"/>
                <a:gd name="T48" fmla="*/ 24 w 38"/>
                <a:gd name="T49" fmla="*/ 115 h 126"/>
                <a:gd name="T50" fmla="*/ 19 w 38"/>
                <a:gd name="T51" fmla="*/ 120 h 126"/>
                <a:gd name="T52" fmla="*/ 14 w 38"/>
                <a:gd name="T53" fmla="*/ 115 h 126"/>
                <a:gd name="T54" fmla="*/ 14 w 38"/>
                <a:gd name="T55" fmla="*/ 70 h 126"/>
                <a:gd name="T56" fmla="*/ 24 w 38"/>
                <a:gd name="T57" fmla="*/ 70 h 126"/>
                <a:gd name="T58" fmla="*/ 24 w 38"/>
                <a:gd name="T59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126">
                  <a:moveTo>
                    <a:pt x="30" y="70"/>
                  </a:moveTo>
                  <a:cubicBezTo>
                    <a:pt x="38" y="70"/>
                    <a:pt x="38" y="70"/>
                    <a:pt x="38" y="70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21"/>
                    <a:pt x="13" y="126"/>
                    <a:pt x="19" y="126"/>
                  </a:cubicBezTo>
                  <a:cubicBezTo>
                    <a:pt x="25" y="126"/>
                    <a:pt x="30" y="121"/>
                    <a:pt x="30" y="115"/>
                  </a:cubicBezTo>
                  <a:lnTo>
                    <a:pt x="30" y="70"/>
                  </a:lnTo>
                  <a:close/>
                  <a:moveTo>
                    <a:pt x="14" y="1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4" y="16"/>
                  </a:lnTo>
                  <a:close/>
                  <a:moveTo>
                    <a:pt x="24" y="115"/>
                  </a:moveTo>
                  <a:cubicBezTo>
                    <a:pt x="24" y="118"/>
                    <a:pt x="22" y="120"/>
                    <a:pt x="19" y="120"/>
                  </a:cubicBezTo>
                  <a:cubicBezTo>
                    <a:pt x="16" y="120"/>
                    <a:pt x="14" y="118"/>
                    <a:pt x="14" y="115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4" y="70"/>
                    <a:pt x="24" y="70"/>
                    <a:pt x="24" y="70"/>
                  </a:cubicBezTo>
                  <a:lnTo>
                    <a:pt x="24" y="11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E9D2CB"/>
              </a:solidFill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79" name="Freeform 50"/>
            <p:cNvSpPr>
              <a:spLocks noEditPoints="1"/>
            </p:cNvSpPr>
            <p:nvPr/>
          </p:nvSpPr>
          <p:spPr bwMode="auto">
            <a:xfrm>
              <a:off x="4819910" y="4613248"/>
              <a:ext cx="169614" cy="460631"/>
            </a:xfrm>
            <a:custGeom>
              <a:avLst/>
              <a:gdLst>
                <a:gd name="T0" fmla="*/ 34 w 46"/>
                <a:gd name="T1" fmla="*/ 43 h 126"/>
                <a:gd name="T2" fmla="*/ 35 w 46"/>
                <a:gd name="T3" fmla="*/ 43 h 126"/>
                <a:gd name="T4" fmla="*/ 46 w 46"/>
                <a:gd name="T5" fmla="*/ 23 h 126"/>
                <a:gd name="T6" fmla="*/ 23 w 46"/>
                <a:gd name="T7" fmla="*/ 0 h 126"/>
                <a:gd name="T8" fmla="*/ 0 w 46"/>
                <a:gd name="T9" fmla="*/ 23 h 126"/>
                <a:gd name="T10" fmla="*/ 12 w 46"/>
                <a:gd name="T11" fmla="*/ 43 h 126"/>
                <a:gd name="T12" fmla="*/ 12 w 46"/>
                <a:gd name="T13" fmla="*/ 43 h 126"/>
                <a:gd name="T14" fmla="*/ 12 w 46"/>
                <a:gd name="T15" fmla="*/ 115 h 126"/>
                <a:gd name="T16" fmla="*/ 23 w 46"/>
                <a:gd name="T17" fmla="*/ 126 h 126"/>
                <a:gd name="T18" fmla="*/ 34 w 46"/>
                <a:gd name="T19" fmla="*/ 115 h 126"/>
                <a:gd name="T20" fmla="*/ 34 w 46"/>
                <a:gd name="T21" fmla="*/ 43 h 126"/>
                <a:gd name="T22" fmla="*/ 30 w 46"/>
                <a:gd name="T23" fmla="*/ 39 h 126"/>
                <a:gd name="T24" fmla="*/ 28 w 46"/>
                <a:gd name="T25" fmla="*/ 39 h 126"/>
                <a:gd name="T26" fmla="*/ 28 w 46"/>
                <a:gd name="T27" fmla="*/ 115 h 126"/>
                <a:gd name="T28" fmla="*/ 23 w 46"/>
                <a:gd name="T29" fmla="*/ 120 h 126"/>
                <a:gd name="T30" fmla="*/ 18 w 46"/>
                <a:gd name="T31" fmla="*/ 115 h 126"/>
                <a:gd name="T32" fmla="*/ 18 w 46"/>
                <a:gd name="T33" fmla="*/ 39 h 126"/>
                <a:gd name="T34" fmla="*/ 16 w 46"/>
                <a:gd name="T35" fmla="*/ 39 h 126"/>
                <a:gd name="T36" fmla="*/ 6 w 46"/>
                <a:gd name="T37" fmla="*/ 23 h 126"/>
                <a:gd name="T38" fmla="*/ 19 w 46"/>
                <a:gd name="T39" fmla="*/ 7 h 126"/>
                <a:gd name="T40" fmla="*/ 20 w 46"/>
                <a:gd name="T41" fmla="*/ 6 h 126"/>
                <a:gd name="T42" fmla="*/ 20 w 46"/>
                <a:gd name="T43" fmla="*/ 19 h 126"/>
                <a:gd name="T44" fmla="*/ 23 w 46"/>
                <a:gd name="T45" fmla="*/ 22 h 126"/>
                <a:gd name="T46" fmla="*/ 26 w 46"/>
                <a:gd name="T47" fmla="*/ 19 h 126"/>
                <a:gd name="T48" fmla="*/ 26 w 46"/>
                <a:gd name="T49" fmla="*/ 6 h 126"/>
                <a:gd name="T50" fmla="*/ 27 w 46"/>
                <a:gd name="T51" fmla="*/ 7 h 126"/>
                <a:gd name="T52" fmla="*/ 40 w 46"/>
                <a:gd name="T53" fmla="*/ 23 h 126"/>
                <a:gd name="T54" fmla="*/ 30 w 46"/>
                <a:gd name="T55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126">
                  <a:moveTo>
                    <a:pt x="34" y="43"/>
                  </a:moveTo>
                  <a:cubicBezTo>
                    <a:pt x="35" y="43"/>
                    <a:pt x="35" y="43"/>
                    <a:pt x="35" y="43"/>
                  </a:cubicBezTo>
                  <a:cubicBezTo>
                    <a:pt x="42" y="39"/>
                    <a:pt x="46" y="31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9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21"/>
                    <a:pt x="17" y="126"/>
                    <a:pt x="23" y="126"/>
                  </a:cubicBezTo>
                  <a:cubicBezTo>
                    <a:pt x="29" y="126"/>
                    <a:pt x="34" y="121"/>
                    <a:pt x="34" y="115"/>
                  </a:cubicBezTo>
                  <a:lnTo>
                    <a:pt x="34" y="43"/>
                  </a:lnTo>
                  <a:close/>
                  <a:moveTo>
                    <a:pt x="30" y="39"/>
                  </a:moveTo>
                  <a:cubicBezTo>
                    <a:pt x="28" y="39"/>
                    <a:pt x="28" y="39"/>
                    <a:pt x="28" y="39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8" y="118"/>
                    <a:pt x="26" y="120"/>
                    <a:pt x="23" y="120"/>
                  </a:cubicBezTo>
                  <a:cubicBezTo>
                    <a:pt x="20" y="120"/>
                    <a:pt x="18" y="118"/>
                    <a:pt x="18" y="115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0" y="36"/>
                    <a:pt x="6" y="30"/>
                    <a:pt x="6" y="23"/>
                  </a:cubicBezTo>
                  <a:cubicBezTo>
                    <a:pt x="6" y="15"/>
                    <a:pt x="11" y="9"/>
                    <a:pt x="19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1"/>
                    <a:pt x="21" y="22"/>
                    <a:pt x="23" y="22"/>
                  </a:cubicBezTo>
                  <a:cubicBezTo>
                    <a:pt x="25" y="22"/>
                    <a:pt x="26" y="21"/>
                    <a:pt x="26" y="1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5" y="9"/>
                    <a:pt x="40" y="15"/>
                    <a:pt x="40" y="23"/>
                  </a:cubicBezTo>
                  <a:cubicBezTo>
                    <a:pt x="40" y="30"/>
                    <a:pt x="36" y="36"/>
                    <a:pt x="30" y="39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E9D2CB"/>
              </a:solidFill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28470" y="4475796"/>
            <a:ext cx="922376" cy="922376"/>
            <a:chOff x="6792370" y="4388434"/>
            <a:chExt cx="904372" cy="904372"/>
          </a:xfrm>
        </p:grpSpPr>
        <p:sp>
          <p:nvSpPr>
            <p:cNvPr id="152" name="Oval 151"/>
            <p:cNvSpPr/>
            <p:nvPr/>
          </p:nvSpPr>
          <p:spPr bwMode="auto">
            <a:xfrm>
              <a:off x="6792370" y="4388434"/>
              <a:ext cx="904372" cy="904372"/>
            </a:xfrm>
            <a:prstGeom prst="ellipse">
              <a:avLst/>
            </a:prstGeom>
            <a:solidFill>
              <a:srgbClr val="E9D2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7014241" y="4610305"/>
              <a:ext cx="460631" cy="460631"/>
              <a:chOff x="7198793" y="3360420"/>
              <a:chExt cx="548640" cy="548640"/>
            </a:xfrm>
          </p:grpSpPr>
          <p:sp>
            <p:nvSpPr>
              <p:cNvPr id="154" name="Line 9"/>
              <p:cNvSpPr>
                <a:spLocks noChangeShapeType="1"/>
              </p:cNvSpPr>
              <p:nvPr/>
            </p:nvSpPr>
            <p:spPr bwMode="auto">
              <a:xfrm>
                <a:off x="7530844" y="3775499"/>
                <a:ext cx="18315" cy="39988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55" name="Line 10"/>
              <p:cNvSpPr>
                <a:spLocks noChangeShapeType="1"/>
              </p:cNvSpPr>
              <p:nvPr/>
            </p:nvSpPr>
            <p:spPr bwMode="auto">
              <a:xfrm>
                <a:off x="7397068" y="3457992"/>
                <a:ext cx="18315" cy="3599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4" name="Line 11"/>
              <p:cNvSpPr>
                <a:spLocks noChangeShapeType="1"/>
              </p:cNvSpPr>
              <p:nvPr/>
            </p:nvSpPr>
            <p:spPr bwMode="auto">
              <a:xfrm flipH="1">
                <a:off x="7401049" y="3775499"/>
                <a:ext cx="14333" cy="39988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5" name="Line 12"/>
              <p:cNvSpPr>
                <a:spLocks noChangeShapeType="1"/>
              </p:cNvSpPr>
              <p:nvPr/>
            </p:nvSpPr>
            <p:spPr bwMode="auto">
              <a:xfrm flipH="1">
                <a:off x="7530844" y="3457992"/>
                <a:ext cx="14333" cy="3599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6" name="Freeform 13"/>
              <p:cNvSpPr>
                <a:spLocks/>
              </p:cNvSpPr>
              <p:nvPr/>
            </p:nvSpPr>
            <p:spPr bwMode="auto">
              <a:xfrm>
                <a:off x="7198793" y="3360420"/>
                <a:ext cx="364698" cy="523847"/>
              </a:xfrm>
              <a:custGeom>
                <a:avLst/>
                <a:gdLst>
                  <a:gd name="T0" fmla="*/ 101 w 101"/>
                  <a:gd name="T1" fmla="*/ 4 h 145"/>
                  <a:gd name="T2" fmla="*/ 76 w 101"/>
                  <a:gd name="T3" fmla="*/ 0 h 145"/>
                  <a:gd name="T4" fmla="*/ 0 w 101"/>
                  <a:gd name="T5" fmla="*/ 76 h 145"/>
                  <a:gd name="T6" fmla="*/ 43 w 101"/>
                  <a:gd name="T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45">
                    <a:moveTo>
                      <a:pt x="101" y="4"/>
                    </a:moveTo>
                    <a:cubicBezTo>
                      <a:pt x="93" y="2"/>
                      <a:pt x="85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06"/>
                      <a:pt x="18" y="132"/>
                      <a:pt x="43" y="145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7" name="Line 14"/>
              <p:cNvSpPr>
                <a:spLocks noChangeShapeType="1"/>
              </p:cNvSpPr>
              <p:nvPr/>
            </p:nvSpPr>
            <p:spPr bwMode="auto">
              <a:xfrm>
                <a:off x="7613657" y="3692323"/>
                <a:ext cx="39814" cy="18395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8" name="Line 15"/>
              <p:cNvSpPr>
                <a:spLocks noChangeShapeType="1"/>
              </p:cNvSpPr>
              <p:nvPr/>
            </p:nvSpPr>
            <p:spPr bwMode="auto">
              <a:xfrm>
                <a:off x="7292755" y="3562761"/>
                <a:ext cx="39814" cy="14396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69" name="Line 16"/>
              <p:cNvSpPr>
                <a:spLocks noChangeShapeType="1"/>
              </p:cNvSpPr>
              <p:nvPr/>
            </p:nvSpPr>
            <p:spPr bwMode="auto">
              <a:xfrm flipV="1">
                <a:off x="7613657" y="3562761"/>
                <a:ext cx="39814" cy="14396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0" name="Line 17"/>
              <p:cNvSpPr>
                <a:spLocks noChangeShapeType="1"/>
              </p:cNvSpPr>
              <p:nvPr/>
            </p:nvSpPr>
            <p:spPr bwMode="auto">
              <a:xfrm flipV="1">
                <a:off x="7292755" y="3692323"/>
                <a:ext cx="39814" cy="18395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1" name="Freeform 18"/>
              <p:cNvSpPr>
                <a:spLocks/>
              </p:cNvSpPr>
              <p:nvPr/>
            </p:nvSpPr>
            <p:spPr bwMode="auto">
              <a:xfrm>
                <a:off x="7592158" y="3389212"/>
                <a:ext cx="129795" cy="129562"/>
              </a:xfrm>
              <a:custGeom>
                <a:avLst/>
                <a:gdLst>
                  <a:gd name="T0" fmla="*/ 36 w 36"/>
                  <a:gd name="T1" fmla="*/ 36 h 36"/>
                  <a:gd name="T2" fmla="*/ 0 w 36"/>
                  <a:gd name="T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" h="36">
                    <a:moveTo>
                      <a:pt x="36" y="36"/>
                    </a:moveTo>
                    <a:cubicBezTo>
                      <a:pt x="28" y="20"/>
                      <a:pt x="15" y="7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2" name="Freeform 19"/>
              <p:cNvSpPr>
                <a:spLocks/>
              </p:cNvSpPr>
              <p:nvPr/>
            </p:nvSpPr>
            <p:spPr bwMode="auto">
              <a:xfrm>
                <a:off x="7382735" y="3544366"/>
                <a:ext cx="364698" cy="364694"/>
              </a:xfrm>
              <a:custGeom>
                <a:avLst/>
                <a:gdLst>
                  <a:gd name="T0" fmla="*/ 0 w 101"/>
                  <a:gd name="T1" fmla="*/ 97 h 101"/>
                  <a:gd name="T2" fmla="*/ 25 w 101"/>
                  <a:gd name="T3" fmla="*/ 101 h 101"/>
                  <a:gd name="T4" fmla="*/ 101 w 101"/>
                  <a:gd name="T5" fmla="*/ 25 h 101"/>
                  <a:gd name="T6" fmla="*/ 97 w 10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1">
                    <a:moveTo>
                      <a:pt x="0" y="97"/>
                    </a:moveTo>
                    <a:cubicBezTo>
                      <a:pt x="8" y="99"/>
                      <a:pt x="16" y="101"/>
                      <a:pt x="25" y="101"/>
                    </a:cubicBezTo>
                    <a:cubicBezTo>
                      <a:pt x="67" y="101"/>
                      <a:pt x="101" y="67"/>
                      <a:pt x="101" y="25"/>
                    </a:cubicBezTo>
                    <a:cubicBezTo>
                      <a:pt x="101" y="16"/>
                      <a:pt x="99" y="8"/>
                      <a:pt x="97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3" name="Oval 20"/>
              <p:cNvSpPr>
                <a:spLocks noChangeArrowheads="1"/>
              </p:cNvSpPr>
              <p:nvPr/>
            </p:nvSpPr>
            <p:spPr bwMode="auto">
              <a:xfrm>
                <a:off x="7325402" y="3486783"/>
                <a:ext cx="295422" cy="295914"/>
              </a:xfrm>
              <a:prstGeom prst="ellips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143" name="Oval 142"/>
          <p:cNvSpPr/>
          <p:nvPr/>
        </p:nvSpPr>
        <p:spPr bwMode="auto">
          <a:xfrm>
            <a:off x="6925286" y="2169094"/>
            <a:ext cx="922376" cy="922376"/>
          </a:xfrm>
          <a:prstGeom prst="ellipse">
            <a:avLst/>
          </a:prstGeom>
          <a:solidFill>
            <a:srgbClr val="E9D2C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5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7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7182057" y="2426159"/>
            <a:ext cx="408833" cy="408248"/>
            <a:chOff x="-2627313" y="-174625"/>
            <a:chExt cx="2216150" cy="2212975"/>
          </a:xfrm>
        </p:grpSpPr>
        <p:sp>
          <p:nvSpPr>
            <p:cNvPr id="145" name="Freeform 5"/>
            <p:cNvSpPr>
              <a:spLocks/>
            </p:cNvSpPr>
            <p:nvPr/>
          </p:nvSpPr>
          <p:spPr bwMode="auto">
            <a:xfrm>
              <a:off x="-2627313" y="-174625"/>
              <a:ext cx="2216150" cy="2212975"/>
            </a:xfrm>
            <a:custGeom>
              <a:avLst/>
              <a:gdLst>
                <a:gd name="T0" fmla="*/ 1396 w 1396"/>
                <a:gd name="T1" fmla="*/ 468 h 1394"/>
                <a:gd name="T2" fmla="*/ 927 w 1396"/>
                <a:gd name="T3" fmla="*/ 0 h 1394"/>
                <a:gd name="T4" fmla="*/ 0 w 1396"/>
                <a:gd name="T5" fmla="*/ 0 h 1394"/>
                <a:gd name="T6" fmla="*/ 0 w 1396"/>
                <a:gd name="T7" fmla="*/ 926 h 1394"/>
                <a:gd name="T8" fmla="*/ 469 w 1396"/>
                <a:gd name="T9" fmla="*/ 1394 h 1394"/>
                <a:gd name="T10" fmla="*/ 1396 w 1396"/>
                <a:gd name="T11" fmla="*/ 1394 h 1394"/>
                <a:gd name="T12" fmla="*/ 1396 w 1396"/>
                <a:gd name="T13" fmla="*/ 468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1394">
                  <a:moveTo>
                    <a:pt x="1396" y="468"/>
                  </a:moveTo>
                  <a:lnTo>
                    <a:pt x="927" y="0"/>
                  </a:lnTo>
                  <a:lnTo>
                    <a:pt x="0" y="0"/>
                  </a:lnTo>
                  <a:lnTo>
                    <a:pt x="0" y="926"/>
                  </a:lnTo>
                  <a:lnTo>
                    <a:pt x="469" y="1394"/>
                  </a:lnTo>
                  <a:lnTo>
                    <a:pt x="1396" y="1394"/>
                  </a:lnTo>
                  <a:lnTo>
                    <a:pt x="1396" y="468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6" name="Freeform 6"/>
            <p:cNvSpPr>
              <a:spLocks/>
            </p:cNvSpPr>
            <p:nvPr/>
          </p:nvSpPr>
          <p:spPr bwMode="auto">
            <a:xfrm>
              <a:off x="-2627313" y="-174625"/>
              <a:ext cx="2216150" cy="742950"/>
            </a:xfrm>
            <a:custGeom>
              <a:avLst/>
              <a:gdLst>
                <a:gd name="T0" fmla="*/ 1396 w 1396"/>
                <a:gd name="T1" fmla="*/ 468 h 468"/>
                <a:gd name="T2" fmla="*/ 469 w 1396"/>
                <a:gd name="T3" fmla="*/ 468 h 468"/>
                <a:gd name="T4" fmla="*/ 0 w 1396"/>
                <a:gd name="T5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6" h="468">
                  <a:moveTo>
                    <a:pt x="1396" y="468"/>
                  </a:moveTo>
                  <a:lnTo>
                    <a:pt x="469" y="468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7" name="Line 7"/>
            <p:cNvSpPr>
              <a:spLocks noChangeShapeType="1"/>
            </p:cNvSpPr>
            <p:nvPr/>
          </p:nvSpPr>
          <p:spPr bwMode="auto">
            <a:xfrm>
              <a:off x="-1882775" y="568325"/>
              <a:ext cx="0" cy="14700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8" name="Line 8"/>
            <p:cNvSpPr>
              <a:spLocks noChangeShapeType="1"/>
            </p:cNvSpPr>
            <p:nvPr/>
          </p:nvSpPr>
          <p:spPr bwMode="auto">
            <a:xfrm>
              <a:off x="-1900238" y="-174625"/>
              <a:ext cx="762000" cy="74295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9" name="Line 9"/>
            <p:cNvSpPr>
              <a:spLocks noChangeShapeType="1"/>
            </p:cNvSpPr>
            <p:nvPr/>
          </p:nvSpPr>
          <p:spPr bwMode="auto">
            <a:xfrm>
              <a:off x="-1536700" y="188912"/>
              <a:ext cx="744537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39" name="Oval 138"/>
          <p:cNvSpPr/>
          <p:nvPr/>
        </p:nvSpPr>
        <p:spPr bwMode="auto">
          <a:xfrm flipH="1">
            <a:off x="5220206" y="2893503"/>
            <a:ext cx="1872957" cy="187295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36" kern="0" dirty="0" err="1">
              <a:ln w="3175">
                <a:noFill/>
              </a:ln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4792059" y="2896294"/>
            <a:ext cx="2721661" cy="1901390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36" kern="0" dirty="0">
                <a:ln w="3175">
                  <a:noFill/>
                </a:ln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</a:t>
            </a:r>
          </a:p>
        </p:txBody>
      </p:sp>
      <p:sp>
        <p:nvSpPr>
          <p:cNvPr id="186" name="engage"/>
          <p:cNvSpPr/>
          <p:nvPr/>
        </p:nvSpPr>
        <p:spPr bwMode="auto">
          <a:xfrm>
            <a:off x="2342939" y="2107899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Engage your customers</a:t>
            </a:r>
            <a:endParaRPr lang="en-US" sz="2040" kern="0" spc="50" dirty="0">
              <a:gradFill>
                <a:gsLst>
                  <a:gs pos="0">
                    <a:srgbClr val="FFFFFF">
                      <a:lumMod val="25000"/>
                    </a:srgbClr>
                  </a:gs>
                  <a:gs pos="100000">
                    <a:srgbClr val="FFFFFF">
                      <a:lumMod val="25000"/>
                    </a:srgbClr>
                  </a:gs>
                </a:gsLst>
                <a:lin ang="5400000" scaled="1"/>
              </a:gra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669930" y="3011797"/>
            <a:ext cx="403445" cy="1562517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0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 animBg="1"/>
      <p:bldP spid="102" grpId="0"/>
      <p:bldP spid="103" grpId="0"/>
      <p:bldP spid="186" grpId="0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" y="496"/>
            <a:ext cx="12434713" cy="70220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881" y="0"/>
            <a:ext cx="12432949" cy="6993533"/>
          </a:xfrm>
          <a:prstGeom prst="rect">
            <a:avLst/>
          </a:prstGeom>
          <a:solidFill>
            <a:srgbClr val="000000">
              <a:alpha val="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2" y="495"/>
            <a:ext cx="5722409" cy="70220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0822" y="2527099"/>
            <a:ext cx="6031708" cy="196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32563">
              <a:lnSpc>
                <a:spcPct val="90000"/>
              </a:lnSpc>
              <a:spcAft>
                <a:spcPts val="510"/>
              </a:spcAft>
              <a:defRPr/>
            </a:pPr>
            <a:r>
              <a:rPr lang="en-US" sz="2040" kern="0" dirty="0">
                <a:gradFill>
                  <a:gsLst>
                    <a:gs pos="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need</a:t>
            </a:r>
          </a:p>
          <a:p>
            <a:pPr defTabSz="932563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Massive scale needed (1.5 billion users)</a:t>
            </a:r>
          </a:p>
          <a:p>
            <a:pPr defTabSz="932563">
              <a:lnSpc>
                <a:spcPct val="90000"/>
              </a:lnSpc>
              <a:spcAft>
                <a:spcPts val="510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Large base of enterprise customers </a:t>
            </a:r>
            <a:b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(240 of Fortune 500)</a:t>
            </a:r>
          </a:p>
          <a:p>
            <a:pPr defTabSz="932597">
              <a:lnSpc>
                <a:spcPct val="90000"/>
              </a:lnSpc>
              <a:spcBef>
                <a:spcPts val="1199"/>
              </a:spcBef>
              <a:spcAft>
                <a:spcPts val="510"/>
              </a:spcAft>
              <a:defRPr/>
            </a:pPr>
            <a:endParaRPr lang="en-US" sz="1836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 defTabSz="932418">
              <a:lnSpc>
                <a:spcPct val="90000"/>
              </a:lnSpc>
              <a:spcBef>
                <a:spcPts val="1199"/>
              </a:spcBef>
              <a:spcAft>
                <a:spcPts val="510"/>
              </a:spcAft>
              <a:defRPr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0821" y="4155390"/>
            <a:ext cx="4563182" cy="1641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Aft>
                <a:spcPts val="510"/>
              </a:spcAft>
              <a:defRPr/>
            </a:pPr>
            <a:r>
              <a:rPr lang="en-US" sz="2040" kern="0" dirty="0">
                <a:gradFill>
                  <a:gsLst>
                    <a:gs pos="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Impact</a:t>
            </a:r>
          </a:p>
          <a:p>
            <a:pPr defTabSz="932563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Ability to combine custom customer data and weather</a:t>
            </a:r>
          </a:p>
          <a:p>
            <a:pPr defTabSz="932563">
              <a:lnSpc>
                <a:spcPct val="90000"/>
              </a:lnSpc>
              <a:spcAft>
                <a:spcPts val="510"/>
              </a:spcAft>
              <a:defRPr/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New high-value services for custom business predictions</a:t>
            </a:r>
          </a:p>
        </p:txBody>
      </p:sp>
      <p:pic>
        <p:nvPicPr>
          <p:cNvPr id="14" name="Picture 2" descr="https://upload.wikimedia.org/wikipedia/en/3/30/AccuWeather_Logo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14" y="1405031"/>
            <a:ext cx="4628090" cy="66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1226962" y="280531"/>
            <a:ext cx="922375" cy="922375"/>
            <a:chOff x="9035926" y="3040062"/>
            <a:chExt cx="914400" cy="914400"/>
          </a:xfrm>
        </p:grpSpPr>
        <p:sp>
          <p:nvSpPr>
            <p:cNvPr id="9" name="Oval 8"/>
            <p:cNvSpPr/>
            <p:nvPr/>
          </p:nvSpPr>
          <p:spPr bwMode="auto">
            <a:xfrm>
              <a:off x="9035926" y="3040062"/>
              <a:ext cx="914400" cy="914400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9290477" y="3294904"/>
              <a:ext cx="405298" cy="404717"/>
              <a:chOff x="-2627313" y="-174625"/>
              <a:chExt cx="2216150" cy="2212975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-2627313" y="-174625"/>
                <a:ext cx="2216150" cy="2212975"/>
              </a:xfrm>
              <a:custGeom>
                <a:avLst/>
                <a:gdLst>
                  <a:gd name="T0" fmla="*/ 1396 w 1396"/>
                  <a:gd name="T1" fmla="*/ 468 h 1394"/>
                  <a:gd name="T2" fmla="*/ 927 w 1396"/>
                  <a:gd name="T3" fmla="*/ 0 h 1394"/>
                  <a:gd name="T4" fmla="*/ 0 w 1396"/>
                  <a:gd name="T5" fmla="*/ 0 h 1394"/>
                  <a:gd name="T6" fmla="*/ 0 w 1396"/>
                  <a:gd name="T7" fmla="*/ 926 h 1394"/>
                  <a:gd name="T8" fmla="*/ 469 w 1396"/>
                  <a:gd name="T9" fmla="*/ 1394 h 1394"/>
                  <a:gd name="T10" fmla="*/ 1396 w 1396"/>
                  <a:gd name="T11" fmla="*/ 1394 h 1394"/>
                  <a:gd name="T12" fmla="*/ 1396 w 1396"/>
                  <a:gd name="T13" fmla="*/ 468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6" h="1394">
                    <a:moveTo>
                      <a:pt x="1396" y="468"/>
                    </a:moveTo>
                    <a:lnTo>
                      <a:pt x="927" y="0"/>
                    </a:lnTo>
                    <a:lnTo>
                      <a:pt x="0" y="0"/>
                    </a:lnTo>
                    <a:lnTo>
                      <a:pt x="0" y="926"/>
                    </a:lnTo>
                    <a:lnTo>
                      <a:pt x="469" y="1394"/>
                    </a:lnTo>
                    <a:lnTo>
                      <a:pt x="1396" y="1394"/>
                    </a:lnTo>
                    <a:lnTo>
                      <a:pt x="1396" y="46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-2627313" y="-174625"/>
                <a:ext cx="2216150" cy="742950"/>
              </a:xfrm>
              <a:custGeom>
                <a:avLst/>
                <a:gdLst>
                  <a:gd name="T0" fmla="*/ 1396 w 1396"/>
                  <a:gd name="T1" fmla="*/ 468 h 468"/>
                  <a:gd name="T2" fmla="*/ 469 w 1396"/>
                  <a:gd name="T3" fmla="*/ 468 h 468"/>
                  <a:gd name="T4" fmla="*/ 0 w 1396"/>
                  <a:gd name="T5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6" h="468">
                    <a:moveTo>
                      <a:pt x="1396" y="468"/>
                    </a:moveTo>
                    <a:lnTo>
                      <a:pt x="469" y="46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" name="Line 7"/>
              <p:cNvSpPr>
                <a:spLocks noChangeShapeType="1"/>
              </p:cNvSpPr>
              <p:nvPr/>
            </p:nvSpPr>
            <p:spPr bwMode="auto">
              <a:xfrm>
                <a:off x="-1882775" y="568325"/>
                <a:ext cx="0" cy="1470025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" name="Line 8"/>
              <p:cNvSpPr>
                <a:spLocks noChangeShapeType="1"/>
              </p:cNvSpPr>
              <p:nvPr/>
            </p:nvSpPr>
            <p:spPr bwMode="auto">
              <a:xfrm>
                <a:off x="-1900238" y="-174625"/>
                <a:ext cx="762000" cy="74295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-1536700" y="188912"/>
                <a:ext cx="744537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20" name="engage"/>
          <p:cNvSpPr/>
          <p:nvPr/>
        </p:nvSpPr>
        <p:spPr bwMode="auto">
          <a:xfrm>
            <a:off x="9034476" y="286467"/>
            <a:ext cx="2194249" cy="8918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Transform your products</a:t>
            </a:r>
            <a:endParaRPr lang="en-US" sz="2040" kern="0" spc="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08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66909E-6 L 0.39763 -0.0002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75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3.125E-6 -3.33333E-6 L 0.04609 -3.33333E-6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5E-6 -7.40741E-7 L 0.0461 -7.40741E-7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3.7037E-7 L 0.04609 3.7037E-7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/>
      <p:bldP spid="2" grpId="1"/>
      <p:bldP spid="5" grpId="0"/>
      <p:bldP spid="5" grpId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0347020" y="6200461"/>
            <a:ext cx="2073773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Five questions by</a:t>
            </a:r>
            <a:b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Brandon Rohrer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2931389" y="1815450"/>
            <a:ext cx="1892185" cy="3049964"/>
            <a:chOff x="2931389" y="1815450"/>
            <a:chExt cx="1892185" cy="3049964"/>
          </a:xfrm>
        </p:grpSpPr>
        <p:grpSp>
          <p:nvGrpSpPr>
            <p:cNvPr id="20" name="Group 19"/>
            <p:cNvGrpSpPr/>
            <p:nvPr/>
          </p:nvGrpSpPr>
          <p:grpSpPr>
            <a:xfrm>
              <a:off x="2931389" y="1815450"/>
              <a:ext cx="1892185" cy="3049964"/>
              <a:chOff x="927885" y="1193006"/>
              <a:chExt cx="1892185" cy="3049964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249685" y="1193006"/>
                <a:ext cx="1248567" cy="1248567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74911" y="2705174"/>
                <a:ext cx="1798121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Regression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927885" y="3282707"/>
                <a:ext cx="1892185" cy="960263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i="1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How much?</a:t>
                </a:r>
                <a:br>
                  <a:rPr lang="en-US" sz="2400" i="1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2400" i="1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How many?</a:t>
                </a:r>
              </a:p>
            </p:txBody>
          </p:sp>
        </p:grpSp>
        <p:sp>
          <p:nvSpPr>
            <p:cNvPr id="47" name="graph_9" title="Icon of a line chart with connected circles at varying points">
              <a:extLst>
                <a:ext uri="{FF2B5EF4-FFF2-40B4-BE49-F238E27FC236}">
                  <a16:creationId xmlns:a16="http://schemas.microsoft.com/office/drawing/2014/main" xmlns="" id="{B0C3F572-364A-4A8D-864C-40B9069345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62977" y="2155950"/>
              <a:ext cx="628990" cy="567566"/>
            </a:xfrm>
            <a:custGeom>
              <a:avLst/>
              <a:gdLst>
                <a:gd name="T0" fmla="*/ 352 w 352"/>
                <a:gd name="T1" fmla="*/ 318 h 318"/>
                <a:gd name="T2" fmla="*/ 0 w 352"/>
                <a:gd name="T3" fmla="*/ 318 h 318"/>
                <a:gd name="T4" fmla="*/ 0 w 352"/>
                <a:gd name="T5" fmla="*/ 0 h 318"/>
                <a:gd name="T6" fmla="*/ 266 w 352"/>
                <a:gd name="T7" fmla="*/ 105 h 318"/>
                <a:gd name="T8" fmla="*/ 286 w 352"/>
                <a:gd name="T9" fmla="*/ 126 h 318"/>
                <a:gd name="T10" fmla="*/ 307 w 352"/>
                <a:gd name="T11" fmla="*/ 105 h 318"/>
                <a:gd name="T12" fmla="*/ 286 w 352"/>
                <a:gd name="T13" fmla="*/ 84 h 318"/>
                <a:gd name="T14" fmla="*/ 266 w 352"/>
                <a:gd name="T15" fmla="*/ 105 h 318"/>
                <a:gd name="T16" fmla="*/ 57 w 352"/>
                <a:gd name="T17" fmla="*/ 252 h 318"/>
                <a:gd name="T18" fmla="*/ 100 w 352"/>
                <a:gd name="T19" fmla="*/ 188 h 318"/>
                <a:gd name="T20" fmla="*/ 200 w 352"/>
                <a:gd name="T21" fmla="*/ 205 h 318"/>
                <a:gd name="T22" fmla="*/ 134 w 352"/>
                <a:gd name="T23" fmla="*/ 181 h 318"/>
                <a:gd name="T24" fmla="*/ 236 w 352"/>
                <a:gd name="T25" fmla="*/ 187 h 318"/>
                <a:gd name="T26" fmla="*/ 276 w 352"/>
                <a:gd name="T27" fmla="*/ 123 h 318"/>
                <a:gd name="T28" fmla="*/ 200 w 352"/>
                <a:gd name="T29" fmla="*/ 201 h 318"/>
                <a:gd name="T30" fmla="*/ 221 w 352"/>
                <a:gd name="T31" fmla="*/ 222 h 318"/>
                <a:gd name="T32" fmla="*/ 241 w 352"/>
                <a:gd name="T33" fmla="*/ 201 h 318"/>
                <a:gd name="T34" fmla="*/ 221 w 352"/>
                <a:gd name="T35" fmla="*/ 180 h 318"/>
                <a:gd name="T36" fmla="*/ 200 w 352"/>
                <a:gd name="T37" fmla="*/ 201 h 318"/>
                <a:gd name="T38" fmla="*/ 200 w 352"/>
                <a:gd name="T39" fmla="*/ 201 h 318"/>
                <a:gd name="T40" fmla="*/ 94 w 352"/>
                <a:gd name="T41" fmla="*/ 174 h 318"/>
                <a:gd name="T42" fmla="*/ 115 w 352"/>
                <a:gd name="T43" fmla="*/ 194 h 318"/>
                <a:gd name="T44" fmla="*/ 136 w 352"/>
                <a:gd name="T45" fmla="*/ 174 h 318"/>
                <a:gd name="T46" fmla="*/ 115 w 352"/>
                <a:gd name="T47" fmla="*/ 153 h 318"/>
                <a:gd name="T48" fmla="*/ 94 w 352"/>
                <a:gd name="T49" fmla="*/ 174 h 318"/>
                <a:gd name="T50" fmla="*/ 94 w 352"/>
                <a:gd name="T51" fmla="*/ 174 h 318"/>
                <a:gd name="T52" fmla="*/ 25 w 352"/>
                <a:gd name="T53" fmla="*/ 269 h 318"/>
                <a:gd name="T54" fmla="*/ 46 w 352"/>
                <a:gd name="T55" fmla="*/ 289 h 318"/>
                <a:gd name="T56" fmla="*/ 66 w 352"/>
                <a:gd name="T57" fmla="*/ 269 h 318"/>
                <a:gd name="T58" fmla="*/ 46 w 352"/>
                <a:gd name="T59" fmla="*/ 248 h 318"/>
                <a:gd name="T60" fmla="*/ 25 w 352"/>
                <a:gd name="T61" fmla="*/ 269 h 318"/>
                <a:gd name="T62" fmla="*/ 25 w 352"/>
                <a:gd name="T63" fmla="*/ 26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318">
                  <a:moveTo>
                    <a:pt x="352" y="318"/>
                  </a:moveTo>
                  <a:cubicBezTo>
                    <a:pt x="0" y="318"/>
                    <a:pt x="0" y="318"/>
                    <a:pt x="0" y="318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66" y="105"/>
                  </a:moveTo>
                  <a:cubicBezTo>
                    <a:pt x="266" y="116"/>
                    <a:pt x="275" y="126"/>
                    <a:pt x="286" y="126"/>
                  </a:cubicBezTo>
                  <a:cubicBezTo>
                    <a:pt x="298" y="126"/>
                    <a:pt x="307" y="116"/>
                    <a:pt x="307" y="105"/>
                  </a:cubicBezTo>
                  <a:cubicBezTo>
                    <a:pt x="307" y="93"/>
                    <a:pt x="298" y="84"/>
                    <a:pt x="286" y="84"/>
                  </a:cubicBezTo>
                  <a:cubicBezTo>
                    <a:pt x="275" y="84"/>
                    <a:pt x="266" y="93"/>
                    <a:pt x="266" y="105"/>
                  </a:cubicBezTo>
                  <a:close/>
                  <a:moveTo>
                    <a:pt x="57" y="252"/>
                  </a:moveTo>
                  <a:cubicBezTo>
                    <a:pt x="100" y="188"/>
                    <a:pt x="100" y="188"/>
                    <a:pt x="100" y="188"/>
                  </a:cubicBezTo>
                  <a:moveTo>
                    <a:pt x="200" y="205"/>
                  </a:moveTo>
                  <a:cubicBezTo>
                    <a:pt x="134" y="181"/>
                    <a:pt x="134" y="181"/>
                    <a:pt x="134" y="181"/>
                  </a:cubicBezTo>
                  <a:moveTo>
                    <a:pt x="236" y="187"/>
                  </a:moveTo>
                  <a:cubicBezTo>
                    <a:pt x="276" y="123"/>
                    <a:pt x="276" y="123"/>
                    <a:pt x="276" y="123"/>
                  </a:cubicBezTo>
                  <a:moveTo>
                    <a:pt x="200" y="201"/>
                  </a:moveTo>
                  <a:cubicBezTo>
                    <a:pt x="200" y="213"/>
                    <a:pt x="209" y="222"/>
                    <a:pt x="221" y="222"/>
                  </a:cubicBezTo>
                  <a:cubicBezTo>
                    <a:pt x="232" y="222"/>
                    <a:pt x="241" y="213"/>
                    <a:pt x="241" y="201"/>
                  </a:cubicBezTo>
                  <a:cubicBezTo>
                    <a:pt x="241" y="190"/>
                    <a:pt x="232" y="180"/>
                    <a:pt x="221" y="180"/>
                  </a:cubicBezTo>
                  <a:cubicBezTo>
                    <a:pt x="209" y="180"/>
                    <a:pt x="200" y="190"/>
                    <a:pt x="200" y="201"/>
                  </a:cubicBezTo>
                  <a:cubicBezTo>
                    <a:pt x="200" y="201"/>
                    <a:pt x="200" y="201"/>
                    <a:pt x="200" y="201"/>
                  </a:cubicBezTo>
                  <a:moveTo>
                    <a:pt x="94" y="174"/>
                  </a:moveTo>
                  <a:cubicBezTo>
                    <a:pt x="94" y="185"/>
                    <a:pt x="104" y="194"/>
                    <a:pt x="115" y="194"/>
                  </a:cubicBezTo>
                  <a:cubicBezTo>
                    <a:pt x="127" y="194"/>
                    <a:pt x="136" y="185"/>
                    <a:pt x="136" y="174"/>
                  </a:cubicBezTo>
                  <a:cubicBezTo>
                    <a:pt x="136" y="162"/>
                    <a:pt x="127" y="153"/>
                    <a:pt x="115" y="153"/>
                  </a:cubicBezTo>
                  <a:cubicBezTo>
                    <a:pt x="104" y="153"/>
                    <a:pt x="94" y="162"/>
                    <a:pt x="94" y="174"/>
                  </a:cubicBezTo>
                  <a:cubicBezTo>
                    <a:pt x="94" y="174"/>
                    <a:pt x="94" y="174"/>
                    <a:pt x="94" y="174"/>
                  </a:cubicBezTo>
                  <a:moveTo>
                    <a:pt x="25" y="269"/>
                  </a:moveTo>
                  <a:cubicBezTo>
                    <a:pt x="25" y="280"/>
                    <a:pt x="34" y="289"/>
                    <a:pt x="46" y="289"/>
                  </a:cubicBezTo>
                  <a:cubicBezTo>
                    <a:pt x="57" y="289"/>
                    <a:pt x="66" y="280"/>
                    <a:pt x="66" y="269"/>
                  </a:cubicBezTo>
                  <a:cubicBezTo>
                    <a:pt x="66" y="257"/>
                    <a:pt x="57" y="248"/>
                    <a:pt x="46" y="248"/>
                  </a:cubicBezTo>
                  <a:cubicBezTo>
                    <a:pt x="34" y="248"/>
                    <a:pt x="25" y="257"/>
                    <a:pt x="25" y="269"/>
                  </a:cubicBezTo>
                  <a:cubicBezTo>
                    <a:pt x="25" y="269"/>
                    <a:pt x="25" y="269"/>
                    <a:pt x="25" y="269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67246" y="1815450"/>
            <a:ext cx="1723293" cy="2717565"/>
            <a:chOff x="5367246" y="1815450"/>
            <a:chExt cx="1723293" cy="2717565"/>
          </a:xfrm>
        </p:grpSpPr>
        <p:grpSp>
          <p:nvGrpSpPr>
            <p:cNvPr id="24" name="Group 23"/>
            <p:cNvGrpSpPr/>
            <p:nvPr/>
          </p:nvGrpSpPr>
          <p:grpSpPr>
            <a:xfrm>
              <a:off x="5367246" y="1815450"/>
              <a:ext cx="1723293" cy="2717565"/>
              <a:chOff x="1012326" y="1193006"/>
              <a:chExt cx="1723293" cy="2717565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1249685" y="1193006"/>
                <a:ext cx="1248567" cy="1248567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05011" y="2705174"/>
                <a:ext cx="1537922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Anomaly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12326" y="3282707"/>
                <a:ext cx="17232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i="1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Is it weird?</a:t>
                </a:r>
              </a:p>
            </p:txBody>
          </p:sp>
        </p:grpSp>
        <p:sp>
          <p:nvSpPr>
            <p:cNvPr id="48" name="shield_3" title="Icon of a shield with an exclamation point inside">
              <a:extLst>
                <a:ext uri="{FF2B5EF4-FFF2-40B4-BE49-F238E27FC236}">
                  <a16:creationId xmlns:a16="http://schemas.microsoft.com/office/drawing/2014/main" xmlns="" id="{AFAF5F4D-B194-4E15-862D-FFE7612AE81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06920" y="2113415"/>
              <a:ext cx="643935" cy="652636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667058" y="1815450"/>
            <a:ext cx="1776192" cy="3049964"/>
            <a:chOff x="7667058" y="1815450"/>
            <a:chExt cx="1776192" cy="3049964"/>
          </a:xfrm>
        </p:grpSpPr>
        <p:grpSp>
          <p:nvGrpSpPr>
            <p:cNvPr id="28" name="Group 27"/>
            <p:cNvGrpSpPr/>
            <p:nvPr/>
          </p:nvGrpSpPr>
          <p:grpSpPr>
            <a:xfrm>
              <a:off x="7667058" y="1815450"/>
              <a:ext cx="1776192" cy="3049964"/>
              <a:chOff x="985882" y="1193006"/>
              <a:chExt cx="1776192" cy="3049964"/>
            </a:xfrm>
          </p:grpSpPr>
          <p:sp>
            <p:nvSpPr>
              <p:cNvPr id="29" name="Oval 28"/>
              <p:cNvSpPr/>
              <p:nvPr/>
            </p:nvSpPr>
            <p:spPr bwMode="auto">
              <a:xfrm>
                <a:off x="1249685" y="1193006"/>
                <a:ext cx="1248567" cy="1248567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25150" y="2705174"/>
                <a:ext cx="1697644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Clustering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85882" y="3282707"/>
                <a:ext cx="1776192" cy="960263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i="1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How is it </a:t>
                </a:r>
                <a:br>
                  <a:rPr lang="en-US" sz="2400" i="1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2400" i="1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organized?</a:t>
                </a:r>
              </a:p>
            </p:txBody>
          </p:sp>
        </p:grpSp>
        <p:sp>
          <p:nvSpPr>
            <p:cNvPr id="50" name="ScatterChart" title="Icon of a chart with dots scattered in it">
              <a:extLst>
                <a:ext uri="{FF2B5EF4-FFF2-40B4-BE49-F238E27FC236}">
                  <a16:creationId xmlns:a16="http://schemas.microsoft.com/office/drawing/2014/main" xmlns="" id="{66840D25-CD73-45E5-91DA-49814CAA83C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51777" y="2161124"/>
              <a:ext cx="606734" cy="607021"/>
            </a:xfrm>
            <a:custGeom>
              <a:avLst/>
              <a:gdLst>
                <a:gd name="T0" fmla="*/ 897 w 3375"/>
                <a:gd name="T1" fmla="*/ 2673 h 3375"/>
                <a:gd name="T2" fmla="*/ 844 w 3375"/>
                <a:gd name="T3" fmla="*/ 2726 h 3375"/>
                <a:gd name="T4" fmla="*/ 792 w 3375"/>
                <a:gd name="T5" fmla="*/ 2673 h 3375"/>
                <a:gd name="T6" fmla="*/ 844 w 3375"/>
                <a:gd name="T7" fmla="*/ 2621 h 3375"/>
                <a:gd name="T8" fmla="*/ 897 w 3375"/>
                <a:gd name="T9" fmla="*/ 2673 h 3375"/>
                <a:gd name="T10" fmla="*/ 1635 w 3375"/>
                <a:gd name="T11" fmla="*/ 631 h 3375"/>
                <a:gd name="T12" fmla="*/ 1582 w 3375"/>
                <a:gd name="T13" fmla="*/ 684 h 3375"/>
                <a:gd name="T14" fmla="*/ 1635 w 3375"/>
                <a:gd name="T15" fmla="*/ 737 h 3375"/>
                <a:gd name="T16" fmla="*/ 1688 w 3375"/>
                <a:gd name="T17" fmla="*/ 684 h 3375"/>
                <a:gd name="T18" fmla="*/ 1635 w 3375"/>
                <a:gd name="T19" fmla="*/ 631 h 3375"/>
                <a:gd name="T20" fmla="*/ 1068 w 3375"/>
                <a:gd name="T21" fmla="*/ 1319 h 3375"/>
                <a:gd name="T22" fmla="*/ 1015 w 3375"/>
                <a:gd name="T23" fmla="*/ 1372 h 3375"/>
                <a:gd name="T24" fmla="*/ 1068 w 3375"/>
                <a:gd name="T25" fmla="*/ 1425 h 3375"/>
                <a:gd name="T26" fmla="*/ 1120 w 3375"/>
                <a:gd name="T27" fmla="*/ 1372 h 3375"/>
                <a:gd name="T28" fmla="*/ 1068 w 3375"/>
                <a:gd name="T29" fmla="*/ 1319 h 3375"/>
                <a:gd name="T30" fmla="*/ 2934 w 3375"/>
                <a:gd name="T31" fmla="*/ 1497 h 3375"/>
                <a:gd name="T32" fmla="*/ 2881 w 3375"/>
                <a:gd name="T33" fmla="*/ 1549 h 3375"/>
                <a:gd name="T34" fmla="*/ 2934 w 3375"/>
                <a:gd name="T35" fmla="*/ 1602 h 3375"/>
                <a:gd name="T36" fmla="*/ 2987 w 3375"/>
                <a:gd name="T37" fmla="*/ 1549 h 3375"/>
                <a:gd name="T38" fmla="*/ 2934 w 3375"/>
                <a:gd name="T39" fmla="*/ 1497 h 3375"/>
                <a:gd name="T40" fmla="*/ 1846 w 3375"/>
                <a:gd name="T41" fmla="*/ 2170 h 3375"/>
                <a:gd name="T42" fmla="*/ 1793 w 3375"/>
                <a:gd name="T43" fmla="*/ 2223 h 3375"/>
                <a:gd name="T44" fmla="*/ 1846 w 3375"/>
                <a:gd name="T45" fmla="*/ 2275 h 3375"/>
                <a:gd name="T46" fmla="*/ 1898 w 3375"/>
                <a:gd name="T47" fmla="*/ 2223 h 3375"/>
                <a:gd name="T48" fmla="*/ 1846 w 3375"/>
                <a:gd name="T49" fmla="*/ 2170 h 3375"/>
                <a:gd name="T50" fmla="*/ 2723 w 3375"/>
                <a:gd name="T51" fmla="*/ 684 h 3375"/>
                <a:gd name="T52" fmla="*/ 2671 w 3375"/>
                <a:gd name="T53" fmla="*/ 737 h 3375"/>
                <a:gd name="T54" fmla="*/ 2723 w 3375"/>
                <a:gd name="T55" fmla="*/ 789 h 3375"/>
                <a:gd name="T56" fmla="*/ 2776 w 3375"/>
                <a:gd name="T57" fmla="*/ 737 h 3375"/>
                <a:gd name="T58" fmla="*/ 2723 w 3375"/>
                <a:gd name="T59" fmla="*/ 684 h 3375"/>
                <a:gd name="T60" fmla="*/ 0 w 3375"/>
                <a:gd name="T61" fmla="*/ 0 h 3375"/>
                <a:gd name="T62" fmla="*/ 0 w 3375"/>
                <a:gd name="T63" fmla="*/ 3375 h 3375"/>
                <a:gd name="T64" fmla="*/ 3375 w 3375"/>
                <a:gd name="T65" fmla="*/ 3375 h 3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75" h="3375">
                  <a:moveTo>
                    <a:pt x="897" y="2673"/>
                  </a:moveTo>
                  <a:cubicBezTo>
                    <a:pt x="897" y="2702"/>
                    <a:pt x="873" y="2726"/>
                    <a:pt x="844" y="2726"/>
                  </a:cubicBezTo>
                  <a:cubicBezTo>
                    <a:pt x="815" y="2726"/>
                    <a:pt x="792" y="2702"/>
                    <a:pt x="792" y="2673"/>
                  </a:cubicBezTo>
                  <a:cubicBezTo>
                    <a:pt x="792" y="2644"/>
                    <a:pt x="815" y="2621"/>
                    <a:pt x="844" y="2621"/>
                  </a:cubicBezTo>
                  <a:cubicBezTo>
                    <a:pt x="873" y="2621"/>
                    <a:pt x="897" y="2644"/>
                    <a:pt x="897" y="2673"/>
                  </a:cubicBezTo>
                  <a:close/>
                  <a:moveTo>
                    <a:pt x="1635" y="631"/>
                  </a:moveTo>
                  <a:cubicBezTo>
                    <a:pt x="1606" y="631"/>
                    <a:pt x="1582" y="655"/>
                    <a:pt x="1582" y="684"/>
                  </a:cubicBezTo>
                  <a:cubicBezTo>
                    <a:pt x="1582" y="713"/>
                    <a:pt x="1606" y="737"/>
                    <a:pt x="1635" y="737"/>
                  </a:cubicBezTo>
                  <a:cubicBezTo>
                    <a:pt x="1664" y="737"/>
                    <a:pt x="1688" y="713"/>
                    <a:pt x="1688" y="684"/>
                  </a:cubicBezTo>
                  <a:cubicBezTo>
                    <a:pt x="1688" y="655"/>
                    <a:pt x="1664" y="631"/>
                    <a:pt x="1635" y="631"/>
                  </a:cubicBezTo>
                  <a:close/>
                  <a:moveTo>
                    <a:pt x="1068" y="1319"/>
                  </a:moveTo>
                  <a:cubicBezTo>
                    <a:pt x="1039" y="1319"/>
                    <a:pt x="1015" y="1343"/>
                    <a:pt x="1015" y="1372"/>
                  </a:cubicBezTo>
                  <a:cubicBezTo>
                    <a:pt x="1015" y="1401"/>
                    <a:pt x="1039" y="1425"/>
                    <a:pt x="1068" y="1425"/>
                  </a:cubicBezTo>
                  <a:cubicBezTo>
                    <a:pt x="1097" y="1425"/>
                    <a:pt x="1120" y="1401"/>
                    <a:pt x="1120" y="1372"/>
                  </a:cubicBezTo>
                  <a:cubicBezTo>
                    <a:pt x="1120" y="1343"/>
                    <a:pt x="1097" y="1319"/>
                    <a:pt x="1068" y="1319"/>
                  </a:cubicBezTo>
                  <a:close/>
                  <a:moveTo>
                    <a:pt x="2934" y="1497"/>
                  </a:moveTo>
                  <a:cubicBezTo>
                    <a:pt x="2905" y="1497"/>
                    <a:pt x="2881" y="1520"/>
                    <a:pt x="2881" y="1549"/>
                  </a:cubicBezTo>
                  <a:cubicBezTo>
                    <a:pt x="2881" y="1578"/>
                    <a:pt x="2905" y="1602"/>
                    <a:pt x="2934" y="1602"/>
                  </a:cubicBezTo>
                  <a:cubicBezTo>
                    <a:pt x="2963" y="1602"/>
                    <a:pt x="2987" y="1578"/>
                    <a:pt x="2987" y="1549"/>
                  </a:cubicBezTo>
                  <a:cubicBezTo>
                    <a:pt x="2987" y="1520"/>
                    <a:pt x="2963" y="1497"/>
                    <a:pt x="2934" y="1497"/>
                  </a:cubicBezTo>
                  <a:close/>
                  <a:moveTo>
                    <a:pt x="1846" y="2170"/>
                  </a:moveTo>
                  <a:cubicBezTo>
                    <a:pt x="1816" y="2170"/>
                    <a:pt x="1793" y="2194"/>
                    <a:pt x="1793" y="2223"/>
                  </a:cubicBezTo>
                  <a:cubicBezTo>
                    <a:pt x="1793" y="2252"/>
                    <a:pt x="1816" y="2275"/>
                    <a:pt x="1846" y="2275"/>
                  </a:cubicBezTo>
                  <a:cubicBezTo>
                    <a:pt x="1875" y="2275"/>
                    <a:pt x="1898" y="2252"/>
                    <a:pt x="1898" y="2223"/>
                  </a:cubicBezTo>
                  <a:cubicBezTo>
                    <a:pt x="1898" y="2194"/>
                    <a:pt x="1875" y="2170"/>
                    <a:pt x="1846" y="2170"/>
                  </a:cubicBezTo>
                  <a:close/>
                  <a:moveTo>
                    <a:pt x="2723" y="684"/>
                  </a:moveTo>
                  <a:cubicBezTo>
                    <a:pt x="2694" y="684"/>
                    <a:pt x="2671" y="707"/>
                    <a:pt x="2671" y="737"/>
                  </a:cubicBezTo>
                  <a:cubicBezTo>
                    <a:pt x="2671" y="766"/>
                    <a:pt x="2694" y="789"/>
                    <a:pt x="2723" y="789"/>
                  </a:cubicBezTo>
                  <a:cubicBezTo>
                    <a:pt x="2753" y="789"/>
                    <a:pt x="2776" y="766"/>
                    <a:pt x="2776" y="737"/>
                  </a:cubicBezTo>
                  <a:cubicBezTo>
                    <a:pt x="2776" y="707"/>
                    <a:pt x="2753" y="684"/>
                    <a:pt x="2723" y="684"/>
                  </a:cubicBezTo>
                  <a:close/>
                  <a:moveTo>
                    <a:pt x="0" y="0"/>
                  </a:moveTo>
                  <a:cubicBezTo>
                    <a:pt x="0" y="3375"/>
                    <a:pt x="0" y="3375"/>
                    <a:pt x="0" y="3375"/>
                  </a:cubicBezTo>
                  <a:cubicBezTo>
                    <a:pt x="3375" y="3375"/>
                    <a:pt x="3375" y="3375"/>
                    <a:pt x="3375" y="3375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13581" y="1815450"/>
            <a:ext cx="2568973" cy="2717565"/>
            <a:chOff x="313581" y="1815450"/>
            <a:chExt cx="2568973" cy="2717565"/>
          </a:xfrm>
        </p:grpSpPr>
        <p:grpSp>
          <p:nvGrpSpPr>
            <p:cNvPr id="19" name="Group 18"/>
            <p:cNvGrpSpPr/>
            <p:nvPr/>
          </p:nvGrpSpPr>
          <p:grpSpPr>
            <a:xfrm>
              <a:off x="313581" y="1815450"/>
              <a:ext cx="2568973" cy="2717565"/>
              <a:chOff x="589485" y="1193006"/>
              <a:chExt cx="2568973" cy="2717565"/>
            </a:xfrm>
          </p:grpSpPr>
          <p:sp>
            <p:nvSpPr>
              <p:cNvPr id="2" name="Oval 1"/>
              <p:cNvSpPr/>
              <p:nvPr/>
            </p:nvSpPr>
            <p:spPr bwMode="auto">
              <a:xfrm>
                <a:off x="1249685" y="1193006"/>
                <a:ext cx="1248567" cy="1248567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839712" y="2705174"/>
                <a:ext cx="2068516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Classification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89485" y="3282707"/>
                <a:ext cx="256897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i="1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Which category?</a:t>
                </a:r>
              </a:p>
            </p:txBody>
          </p:sp>
        </p:grpSp>
        <p:sp>
          <p:nvSpPr>
            <p:cNvPr id="51" name="Org_ECA6" title="Icon of three boxes in a bracket chart">
              <a:extLst>
                <a:ext uri="{FF2B5EF4-FFF2-40B4-BE49-F238E27FC236}">
                  <a16:creationId xmlns:a16="http://schemas.microsoft.com/office/drawing/2014/main" xmlns="" id="{DA384994-0B67-4D11-8407-4AEACA6B6C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92873" y="2139406"/>
              <a:ext cx="610382" cy="610679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690237" y="1815450"/>
            <a:ext cx="2288640" cy="2717565"/>
            <a:chOff x="9690237" y="1815450"/>
            <a:chExt cx="2288640" cy="2717565"/>
          </a:xfrm>
        </p:grpSpPr>
        <p:grpSp>
          <p:nvGrpSpPr>
            <p:cNvPr id="41" name="Group 40"/>
            <p:cNvGrpSpPr/>
            <p:nvPr/>
          </p:nvGrpSpPr>
          <p:grpSpPr>
            <a:xfrm>
              <a:off x="9690237" y="1815450"/>
              <a:ext cx="2288640" cy="2717565"/>
              <a:chOff x="729654" y="1193006"/>
              <a:chExt cx="2288640" cy="2717565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1249685" y="1193006"/>
                <a:ext cx="1248567" cy="1248567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29654" y="2705174"/>
                <a:ext cx="2288640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Reinforcement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77385" y="3282707"/>
                <a:ext cx="1993174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i="1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What’s next?</a:t>
                </a:r>
              </a:p>
            </p:txBody>
          </p:sp>
        </p:grpSp>
        <p:sp>
          <p:nvSpPr>
            <p:cNvPr id="52" name="transform_2" title="Icon of a circle and a square with a curved arrow between them">
              <a:extLst>
                <a:ext uri="{FF2B5EF4-FFF2-40B4-BE49-F238E27FC236}">
                  <a16:creationId xmlns:a16="http://schemas.microsoft.com/office/drawing/2014/main" xmlns="" id="{C66274E6-9450-4CEA-B290-C23CED1F558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08579" y="2133078"/>
              <a:ext cx="651943" cy="603849"/>
            </a:xfrm>
            <a:custGeom>
              <a:avLst/>
              <a:gdLst>
                <a:gd name="T0" fmla="*/ 31 w 337"/>
                <a:gd name="T1" fmla="*/ 210 h 311"/>
                <a:gd name="T2" fmla="*/ 185 w 337"/>
                <a:gd name="T3" fmla="*/ 56 h 311"/>
                <a:gd name="T4" fmla="*/ 142 w 337"/>
                <a:gd name="T5" fmla="*/ 108 h 311"/>
                <a:gd name="T6" fmla="*/ 185 w 337"/>
                <a:gd name="T7" fmla="*/ 56 h 311"/>
                <a:gd name="T8" fmla="*/ 133 w 337"/>
                <a:gd name="T9" fmla="*/ 13 h 311"/>
                <a:gd name="T10" fmla="*/ 37 w 337"/>
                <a:gd name="T11" fmla="*/ 311 h 311"/>
                <a:gd name="T12" fmla="*/ 73 w 337"/>
                <a:gd name="T13" fmla="*/ 274 h 311"/>
                <a:gd name="T14" fmla="*/ 37 w 337"/>
                <a:gd name="T15" fmla="*/ 238 h 311"/>
                <a:gd name="T16" fmla="*/ 0 w 337"/>
                <a:gd name="T17" fmla="*/ 274 h 311"/>
                <a:gd name="T18" fmla="*/ 37 w 337"/>
                <a:gd name="T19" fmla="*/ 311 h 311"/>
                <a:gd name="T20" fmla="*/ 337 w 337"/>
                <a:gd name="T21" fmla="*/ 0 h 311"/>
                <a:gd name="T22" fmla="*/ 219 w 337"/>
                <a:gd name="T23" fmla="*/ 0 h 311"/>
                <a:gd name="T24" fmla="*/ 219 w 337"/>
                <a:gd name="T25" fmla="*/ 118 h 311"/>
                <a:gd name="T26" fmla="*/ 337 w 337"/>
                <a:gd name="T27" fmla="*/ 118 h 311"/>
                <a:gd name="T28" fmla="*/ 337 w 337"/>
                <a:gd name="T2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7" h="311">
                  <a:moveTo>
                    <a:pt x="31" y="210"/>
                  </a:moveTo>
                  <a:cubicBezTo>
                    <a:pt x="31" y="125"/>
                    <a:pt x="100" y="56"/>
                    <a:pt x="185" y="56"/>
                  </a:cubicBezTo>
                  <a:moveTo>
                    <a:pt x="142" y="108"/>
                  </a:moveTo>
                  <a:cubicBezTo>
                    <a:pt x="185" y="56"/>
                    <a:pt x="185" y="56"/>
                    <a:pt x="185" y="56"/>
                  </a:cubicBezTo>
                  <a:cubicBezTo>
                    <a:pt x="133" y="13"/>
                    <a:pt x="133" y="13"/>
                    <a:pt x="133" y="13"/>
                  </a:cubicBezTo>
                  <a:moveTo>
                    <a:pt x="37" y="311"/>
                  </a:moveTo>
                  <a:cubicBezTo>
                    <a:pt x="56" y="311"/>
                    <a:pt x="73" y="294"/>
                    <a:pt x="73" y="274"/>
                  </a:cubicBezTo>
                  <a:cubicBezTo>
                    <a:pt x="73" y="254"/>
                    <a:pt x="56" y="238"/>
                    <a:pt x="37" y="238"/>
                  </a:cubicBezTo>
                  <a:cubicBezTo>
                    <a:pt x="17" y="238"/>
                    <a:pt x="0" y="254"/>
                    <a:pt x="0" y="274"/>
                  </a:cubicBezTo>
                  <a:cubicBezTo>
                    <a:pt x="0" y="294"/>
                    <a:pt x="17" y="311"/>
                    <a:pt x="37" y="311"/>
                  </a:cubicBezTo>
                  <a:close/>
                  <a:moveTo>
                    <a:pt x="337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219" y="118"/>
                    <a:pt x="219" y="118"/>
                    <a:pt x="219" y="118"/>
                  </a:cubicBezTo>
                  <a:cubicBezTo>
                    <a:pt x="337" y="118"/>
                    <a:pt x="337" y="118"/>
                    <a:pt x="337" y="118"/>
                  </a:cubicBezTo>
                  <a:lnTo>
                    <a:pt x="337" y="0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359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511" y="3039057"/>
            <a:ext cx="11887454" cy="916412"/>
          </a:xfrm>
        </p:spPr>
        <p:txBody>
          <a:bodyPr/>
          <a:lstStyle/>
          <a:p>
            <a:pPr algn="ctr"/>
            <a:r>
              <a:rPr lang="en-US" sz="6000" dirty="0" smtClean="0"/>
              <a:t>Welcome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7056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038476"/>
            <a:ext cx="11887878" cy="917575"/>
          </a:xfrm>
        </p:spPr>
        <p:txBody>
          <a:bodyPr/>
          <a:lstStyle/>
          <a:p>
            <a:pPr algn="ctr"/>
            <a:r>
              <a:rPr lang="en-US" sz="4896" dirty="0"/>
              <a:t>3. </a:t>
            </a:r>
            <a:r>
              <a:rPr lang="en-US" sz="4896" dirty="0" smtClean="0"/>
              <a:t>What does Microsoft offer?</a:t>
            </a:r>
            <a:endParaRPr lang="en-US" sz="4896" dirty="0"/>
          </a:p>
        </p:txBody>
      </p:sp>
    </p:spTree>
    <p:extLst>
      <p:ext uri="{BB962C8B-B14F-4D97-AF65-F5344CB8AC3E}">
        <p14:creationId xmlns:p14="http://schemas.microsoft.com/office/powerpoint/2010/main" val="12249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="" xmlns:a16="http://schemas.microsoft.com/office/drawing/2014/main" id="{31C41EAC-BB0D-4549-B6F9-589C56C493C4}"/>
              </a:ext>
            </a:extLst>
          </p:cNvPr>
          <p:cNvSpPr/>
          <p:nvPr/>
        </p:nvSpPr>
        <p:spPr bwMode="auto">
          <a:xfrm>
            <a:off x="1483297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8B5AAA81-46A7-4AE9-88C9-E6849401123B}"/>
              </a:ext>
            </a:extLst>
          </p:cNvPr>
          <p:cNvSpPr/>
          <p:nvPr/>
        </p:nvSpPr>
        <p:spPr bwMode="auto">
          <a:xfrm flipV="1">
            <a:off x="2634748" y="2679681"/>
            <a:ext cx="1232296" cy="679306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0541E78-3AD4-4214-9EA8-1CD126C339D8}"/>
              </a:ext>
            </a:extLst>
          </p:cNvPr>
          <p:cNvSpPr txBox="1"/>
          <p:nvPr/>
        </p:nvSpPr>
        <p:spPr>
          <a:xfrm>
            <a:off x="2449795" y="3652324"/>
            <a:ext cx="1602202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AI </a:t>
            </a:r>
            <a:b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</a:b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Platform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9003B9D1-FF6A-4427-8316-1318BFD2B561}"/>
              </a:ext>
            </a:extLst>
          </p:cNvPr>
          <p:cNvSpPr/>
          <p:nvPr/>
        </p:nvSpPr>
        <p:spPr bwMode="auto">
          <a:xfrm>
            <a:off x="7417982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D6C7488-283B-4CFA-BFC6-B74470A5AD96}"/>
              </a:ext>
            </a:extLst>
          </p:cNvPr>
          <p:cNvSpPr txBox="1"/>
          <p:nvPr/>
        </p:nvSpPr>
        <p:spPr>
          <a:xfrm>
            <a:off x="8361364" y="3652324"/>
            <a:ext cx="1648438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Business</a:t>
            </a:r>
            <a:b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</a:b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solutions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73FF02F-C0C1-4A2A-B1DD-79434310B86A}"/>
              </a:ext>
            </a:extLst>
          </p:cNvPr>
          <p:cNvSpPr/>
          <p:nvPr/>
        </p:nvSpPr>
        <p:spPr bwMode="auto">
          <a:xfrm>
            <a:off x="4450640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57FBA05-9E2A-47A2-898F-26E8B757626E}"/>
              </a:ext>
            </a:extLst>
          </p:cNvPr>
          <p:cNvSpPr txBox="1"/>
          <p:nvPr/>
        </p:nvSpPr>
        <p:spPr>
          <a:xfrm>
            <a:off x="4887334" y="3652324"/>
            <a:ext cx="2661822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Comprehensive</a:t>
            </a:r>
            <a:b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</a:b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data</a:t>
            </a:r>
          </a:p>
        </p:txBody>
      </p:sp>
      <p:grpSp>
        <p:nvGrpSpPr>
          <p:cNvPr id="45" name="Group 20">
            <a:extLst>
              <a:ext uri="{FF2B5EF4-FFF2-40B4-BE49-F238E27FC236}">
                <a16:creationId xmlns="" xmlns:a16="http://schemas.microsoft.com/office/drawing/2014/main" id="{2ED88998-FAE6-4084-96AC-71FA2FEA68C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66948" y="2596266"/>
            <a:ext cx="932885" cy="816605"/>
            <a:chOff x="3764" y="3313"/>
            <a:chExt cx="353" cy="309"/>
          </a:xfrm>
        </p:grpSpPr>
        <p:sp>
          <p:nvSpPr>
            <p:cNvPr id="58" name="Freeform 21">
              <a:extLst>
                <a:ext uri="{FF2B5EF4-FFF2-40B4-BE49-F238E27FC236}">
                  <a16:creationId xmlns="" xmlns:a16="http://schemas.microsoft.com/office/drawing/2014/main" id="{0A68EA35-25FB-4986-A121-57B700E62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="" xmlns:a16="http://schemas.microsoft.com/office/drawing/2014/main" id="{6823165D-039F-40AD-89C7-CC299222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0" name="Freeform 23">
              <a:extLst>
                <a:ext uri="{FF2B5EF4-FFF2-40B4-BE49-F238E27FC236}">
                  <a16:creationId xmlns="" xmlns:a16="http://schemas.microsoft.com/office/drawing/2014/main" id="{C707A776-854C-4F67-BB7A-8F3D3475A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1" name="Freeform 24">
              <a:extLst>
                <a:ext uri="{FF2B5EF4-FFF2-40B4-BE49-F238E27FC236}">
                  <a16:creationId xmlns="" xmlns:a16="http://schemas.microsoft.com/office/drawing/2014/main" id="{1DDECCDE-B808-4D47-A1D1-A7A3896A9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313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="" xmlns:a16="http://schemas.microsoft.com/office/drawing/2014/main" id="{6681CFB2-966D-4E0E-9876-72A4C5B92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313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3" name="Freeform 26">
              <a:extLst>
                <a:ext uri="{FF2B5EF4-FFF2-40B4-BE49-F238E27FC236}">
                  <a16:creationId xmlns="" xmlns:a16="http://schemas.microsoft.com/office/drawing/2014/main" id="{DCE66CB8-739E-4076-9834-D0E49A7CB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313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4" name="Freeform 27">
              <a:extLst>
                <a:ext uri="{FF2B5EF4-FFF2-40B4-BE49-F238E27FC236}">
                  <a16:creationId xmlns="" xmlns:a16="http://schemas.microsoft.com/office/drawing/2014/main" id="{45E28F7F-4B6C-4AA7-88E7-78103DD59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5" name="Freeform 28">
              <a:extLst>
                <a:ext uri="{FF2B5EF4-FFF2-40B4-BE49-F238E27FC236}">
                  <a16:creationId xmlns="" xmlns:a16="http://schemas.microsoft.com/office/drawing/2014/main" id="{28A8F856-970E-413B-8318-266CDA5D5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6" name="Freeform 29">
              <a:extLst>
                <a:ext uri="{FF2B5EF4-FFF2-40B4-BE49-F238E27FC236}">
                  <a16:creationId xmlns="" xmlns:a16="http://schemas.microsoft.com/office/drawing/2014/main" id="{3A16F137-631D-48D3-9D4A-199586D30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7" name="Freeform 30">
              <a:extLst>
                <a:ext uri="{FF2B5EF4-FFF2-40B4-BE49-F238E27FC236}">
                  <a16:creationId xmlns="" xmlns:a16="http://schemas.microsoft.com/office/drawing/2014/main" id="{C0055C7F-DC78-498C-826D-4864EB8A3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550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8" name="Freeform 31">
              <a:extLst>
                <a:ext uri="{FF2B5EF4-FFF2-40B4-BE49-F238E27FC236}">
                  <a16:creationId xmlns="" xmlns:a16="http://schemas.microsoft.com/office/drawing/2014/main" id="{233E9C95-6BFF-4F64-A6D5-BCC53A41D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550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9" name="Freeform 32">
              <a:extLst>
                <a:ext uri="{FF2B5EF4-FFF2-40B4-BE49-F238E27FC236}">
                  <a16:creationId xmlns="" xmlns:a16="http://schemas.microsoft.com/office/drawing/2014/main" id="{A58A429F-03BA-4191-B2B1-47036C7CC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550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0" name="Freeform 33">
              <a:extLst>
                <a:ext uri="{FF2B5EF4-FFF2-40B4-BE49-F238E27FC236}">
                  <a16:creationId xmlns="" xmlns:a16="http://schemas.microsoft.com/office/drawing/2014/main" id="{C5BBC13A-E01D-4E62-83E7-DF2E20A8E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1" name="Freeform 34">
              <a:extLst>
                <a:ext uri="{FF2B5EF4-FFF2-40B4-BE49-F238E27FC236}">
                  <a16:creationId xmlns="" xmlns:a16="http://schemas.microsoft.com/office/drawing/2014/main" id="{7620FACE-6413-433A-8EC0-2DE62D729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2" name="Freeform 35">
              <a:extLst>
                <a:ext uri="{FF2B5EF4-FFF2-40B4-BE49-F238E27FC236}">
                  <a16:creationId xmlns="" xmlns:a16="http://schemas.microsoft.com/office/drawing/2014/main" id="{E8E5337C-E270-4660-8338-0C77FA30C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435"/>
              <a:ext cx="46" cy="71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3" name="Freeform 36">
              <a:extLst>
                <a:ext uri="{FF2B5EF4-FFF2-40B4-BE49-F238E27FC236}">
                  <a16:creationId xmlns="" xmlns:a16="http://schemas.microsoft.com/office/drawing/2014/main" id="{2944C397-0AA9-434A-98B0-A6E5567B2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4" name="Freeform 37">
              <a:extLst>
                <a:ext uri="{FF2B5EF4-FFF2-40B4-BE49-F238E27FC236}">
                  <a16:creationId xmlns="" xmlns:a16="http://schemas.microsoft.com/office/drawing/2014/main" id="{3E1E721F-C785-4DDE-AF27-F6A4E38A5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5" name="Freeform 38">
              <a:extLst>
                <a:ext uri="{FF2B5EF4-FFF2-40B4-BE49-F238E27FC236}">
                  <a16:creationId xmlns="" xmlns:a16="http://schemas.microsoft.com/office/drawing/2014/main" id="{13713961-4494-40BF-BAED-23FB4A0C6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EF7995F0-6312-4304-8F74-55A429E1E30F}"/>
              </a:ext>
            </a:extLst>
          </p:cNvPr>
          <p:cNvGrpSpPr/>
          <p:nvPr/>
        </p:nvGrpSpPr>
        <p:grpSpPr>
          <a:xfrm>
            <a:off x="8645499" y="2491665"/>
            <a:ext cx="1080161" cy="1033736"/>
            <a:chOff x="5428591" y="5871845"/>
            <a:chExt cx="1359230" cy="130081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7FD3C468-4793-423C-8089-ED30F8166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6623850"/>
              <a:ext cx="64441" cy="30527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56F4B57A-7D3C-4627-9FF4-C8081643F6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2927" y="6610058"/>
              <a:ext cx="293913" cy="435902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6580E5FD-9CFF-4D81-9C4E-99D175AD6A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7440" y="6596380"/>
              <a:ext cx="266700" cy="19050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A213D6DC-335B-494E-91A1-E6B7A99F4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220" y="6555740"/>
              <a:ext cx="436881" cy="254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91A1CE2B-1101-445F-BC35-56A4583CD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0943" y="6263640"/>
              <a:ext cx="258117" cy="241592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CC6D479D-C66C-4176-A58F-94072E761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7860" y="6596380"/>
              <a:ext cx="354025" cy="42926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317D506C-7700-41FA-932A-F08C41FA1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8821" y="6588760"/>
              <a:ext cx="274319" cy="15748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38D45B25-5A52-4D43-9262-0C46731708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0220" y="6406515"/>
              <a:ext cx="489585" cy="131445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64B90466-512C-413D-B5DF-54C68E75F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5485" y="6122670"/>
              <a:ext cx="297180" cy="37338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A8B6364F-A288-45BA-A790-2332A4CD1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2660" y="6141720"/>
              <a:ext cx="75401" cy="339408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71070755-C1D4-49BB-9EBF-72B4A7CDD4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2040" y="6012180"/>
              <a:ext cx="187960" cy="46990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2D01B0AE-1033-4796-8238-DF0036141F27}"/>
                </a:ext>
              </a:extLst>
            </p:cNvPr>
            <p:cNvSpPr/>
            <p:nvPr/>
          </p:nvSpPr>
          <p:spPr bwMode="auto">
            <a:xfrm>
              <a:off x="6063591" y="647890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B5C45009-4709-4934-88D7-1647BF6AA5C8}"/>
                </a:ext>
              </a:extLst>
            </p:cNvPr>
            <p:cNvSpPr/>
            <p:nvPr/>
          </p:nvSpPr>
          <p:spPr bwMode="auto">
            <a:xfrm>
              <a:off x="6645251" y="647890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F99887C7-14F9-4BEE-9920-F1B2150D194B}"/>
                </a:ext>
              </a:extLst>
            </p:cNvPr>
            <p:cNvSpPr/>
            <p:nvPr/>
          </p:nvSpPr>
          <p:spPr bwMode="auto">
            <a:xfrm>
              <a:off x="6431891" y="675576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7C3075E8-5E4A-424D-9C08-C3D76731AA44}"/>
                </a:ext>
              </a:extLst>
            </p:cNvPr>
            <p:cNvSpPr/>
            <p:nvPr/>
          </p:nvSpPr>
          <p:spPr bwMode="auto">
            <a:xfrm>
              <a:off x="6431891" y="70300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A82BAC09-6E20-4C22-97C4-449ED92C2C52}"/>
                </a:ext>
              </a:extLst>
            </p:cNvPr>
            <p:cNvSpPr/>
            <p:nvPr/>
          </p:nvSpPr>
          <p:spPr bwMode="auto">
            <a:xfrm>
              <a:off x="6431891" y="614362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8C536F1A-EBF9-4C4C-B259-9587BB59A8A9}"/>
                </a:ext>
              </a:extLst>
            </p:cNvPr>
            <p:cNvSpPr/>
            <p:nvPr/>
          </p:nvSpPr>
          <p:spPr bwMode="auto">
            <a:xfrm>
              <a:off x="6304891" y="587184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6A8A5D69-BEC9-4FD0-988D-C8B832B6D168}"/>
                </a:ext>
              </a:extLst>
            </p:cNvPr>
            <p:cNvSpPr/>
            <p:nvPr/>
          </p:nvSpPr>
          <p:spPr bwMode="auto">
            <a:xfrm>
              <a:off x="5954371" y="60013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70F34218-274C-47E0-B482-36761777FD8C}"/>
                </a:ext>
              </a:extLst>
            </p:cNvPr>
            <p:cNvSpPr/>
            <p:nvPr/>
          </p:nvSpPr>
          <p:spPr bwMode="auto">
            <a:xfrm>
              <a:off x="5667351" y="60013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="" xmlns:a16="http://schemas.microsoft.com/office/drawing/2014/main" id="{71D21CE0-5430-4632-8AC2-5274D3995FFA}"/>
                </a:ext>
              </a:extLst>
            </p:cNvPr>
            <p:cNvSpPr/>
            <p:nvPr/>
          </p:nvSpPr>
          <p:spPr bwMode="auto">
            <a:xfrm>
              <a:off x="5428591" y="63188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="" xmlns:a16="http://schemas.microsoft.com/office/drawing/2014/main" id="{E3BFAC25-EE11-4640-BF1A-D75D273C7CCA}"/>
                </a:ext>
              </a:extLst>
            </p:cNvPr>
            <p:cNvSpPr/>
            <p:nvPr/>
          </p:nvSpPr>
          <p:spPr bwMode="auto">
            <a:xfrm>
              <a:off x="5667351" y="671005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7A8D66E6-E191-4EC8-9F40-434CDD5F7C72}"/>
                </a:ext>
              </a:extLst>
            </p:cNvPr>
            <p:cNvSpPr/>
            <p:nvPr/>
          </p:nvSpPr>
          <p:spPr bwMode="auto">
            <a:xfrm>
              <a:off x="5619091" y="700215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="" xmlns:a16="http://schemas.microsoft.com/office/drawing/2014/main" id="{A2AE1889-62DB-4EAD-B898-3024690B4541}"/>
                </a:ext>
              </a:extLst>
            </p:cNvPr>
            <p:cNvSpPr/>
            <p:nvPr/>
          </p:nvSpPr>
          <p:spPr bwMode="auto">
            <a:xfrm>
              <a:off x="5974691" y="692087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55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="" xmlns:a16="http://schemas.microsoft.com/office/drawing/2014/main" id="{31C41EAC-BB0D-4549-B6F9-589C56C493C4}"/>
              </a:ext>
            </a:extLst>
          </p:cNvPr>
          <p:cNvSpPr/>
          <p:nvPr/>
        </p:nvSpPr>
        <p:spPr bwMode="auto">
          <a:xfrm>
            <a:off x="1483297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8B5AAA81-46A7-4AE9-88C9-E6849401123B}"/>
              </a:ext>
            </a:extLst>
          </p:cNvPr>
          <p:cNvSpPr/>
          <p:nvPr/>
        </p:nvSpPr>
        <p:spPr bwMode="auto">
          <a:xfrm flipV="1">
            <a:off x="2634748" y="2679681"/>
            <a:ext cx="1232296" cy="679306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0541E78-3AD4-4214-9EA8-1CD126C339D8}"/>
              </a:ext>
            </a:extLst>
          </p:cNvPr>
          <p:cNvSpPr txBox="1"/>
          <p:nvPr/>
        </p:nvSpPr>
        <p:spPr>
          <a:xfrm>
            <a:off x="2449797" y="3652324"/>
            <a:ext cx="1602202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AI </a:t>
            </a:r>
            <a:b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</a:b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Platform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5421455" y="2566555"/>
            <a:ext cx="5927066" cy="144810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080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AI innovation provided as a fast and agile platform</a:t>
            </a:r>
          </a:p>
        </p:txBody>
      </p:sp>
    </p:spTree>
    <p:extLst>
      <p:ext uri="{BB962C8B-B14F-4D97-AF65-F5344CB8AC3E}">
        <p14:creationId xmlns:p14="http://schemas.microsoft.com/office/powerpoint/2010/main" val="42071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69" y="-997900"/>
            <a:ext cx="9037125" cy="9037125"/>
          </a:xfrm>
          <a:prstGeom prst="rect">
            <a:avLst/>
          </a:prstGeom>
        </p:spPr>
      </p:pic>
      <p:pic>
        <p:nvPicPr>
          <p:cNvPr id="3" name="Picture Placeholder 5"/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883" y="-3458992"/>
            <a:ext cx="13558634" cy="135586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709548" y="2278236"/>
            <a:ext cx="3810740" cy="2971379"/>
          </a:xfrm>
          <a:prstGeom prst="rect">
            <a:avLst/>
          </a:prstGeom>
          <a:solidFill>
            <a:srgbClr val="000000">
              <a:alpha val="5000"/>
            </a:srgbClr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3198" b="1">
              <a:solidFill>
                <a:srgbClr val="0078D7">
                  <a:lumMod val="90000"/>
                  <a:lumOff val="10000"/>
                </a:srgbClr>
              </a:solidFill>
              <a:latin typeface="Segoe UI Semi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159186" y="2330815"/>
            <a:ext cx="1296814" cy="596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63">
              <a:defRPr/>
            </a:pPr>
            <a:r>
              <a:rPr lang="en-US" sz="3199">
                <a:gradFill>
                  <a:gsLst>
                    <a:gs pos="100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Spider</a:t>
            </a:r>
          </a:p>
        </p:txBody>
      </p:sp>
      <p:sp>
        <p:nvSpPr>
          <p:cNvPr id="14" name="Rectangle 13">
            <a:extLst/>
          </p:cNvPr>
          <p:cNvSpPr/>
          <p:nvPr/>
        </p:nvSpPr>
        <p:spPr bwMode="auto">
          <a:xfrm>
            <a:off x="883" y="0"/>
            <a:ext cx="4752300" cy="699959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5481" y="1600489"/>
            <a:ext cx="4824313" cy="1337319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932563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408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Breakthroughs </a:t>
            </a:r>
            <a:br>
              <a:rPr lang="en-US" sz="408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408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in vision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5481" y="2821729"/>
            <a:ext cx="1473936" cy="504821"/>
          </a:xfrm>
          <a:prstGeom prst="rect">
            <a:avLst/>
          </a:prstGeom>
        </p:spPr>
        <p:txBody>
          <a:bodyPr wrap="none" lIns="146283" tIns="91427" rIns="146283" bIns="91427" anchor="ctr" anchorCtr="0">
            <a:spAutoFit/>
          </a:bodyPr>
          <a:lstStyle/>
          <a:p>
            <a:pPr defTabSz="932563">
              <a:defRPr/>
            </a:pPr>
            <a:r>
              <a:rPr lang="en-US" sz="2040" dirty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152 layers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5482" y="3802019"/>
            <a:ext cx="3709898" cy="588070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856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RESNET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719708" y="497"/>
            <a:ext cx="7715886" cy="699353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5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5422" y="-1409"/>
            <a:ext cx="1339938" cy="2953093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1889" y="-1409"/>
            <a:ext cx="1339938" cy="295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64E-6 -1.18021E-7 L 2.3564E-6 0.1193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3564E-6 -1.18021E-7 L 0.09139 0.028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143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path" presetSubtype="0" accel="100000" autoRev="1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65458E-7 1.77031E-7 L -0.1542 1.77031E-7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1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4.81481E-6 L 0.04609 4.81481E-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1.45833E-6 -3.33333E-6 L 0.04609 -3.33333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95833E-6 -3.7037E-6 L 0.0461 -3.7037E-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54863E-6 4.97957E-6 L -3.54863E-6 -2.73491 " pathEditMode="relative" rAng="0" ptsTypes="AA">
                                      <p:cBhvr>
                                        <p:cTn id="4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74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045E-6 4.97957E-6 L 4.72045E-6 -3.26079 " pathEditMode="relative" rAng="0" ptsTypes="AA">
                                      <p:cBhvr>
                                        <p:cTn id="58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30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32" grpId="0"/>
      <p:bldP spid="14" grpId="0" animBg="1"/>
      <p:bldP spid="16" grpId="0"/>
      <p:bldP spid="16" grpId="1"/>
      <p:bldP spid="17" grpId="0"/>
      <p:bldP spid="17" grpId="1"/>
      <p:bldP spid="18" grpId="0"/>
      <p:bldP spid="18" grpId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5099793" y="6258000"/>
            <a:ext cx="2746268" cy="43945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109686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20" dirty="0">
                <a:gradFill>
                  <a:gsLst>
                    <a:gs pos="5439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Sources: Microsoft: research papers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9794" y="930647"/>
            <a:ext cx="6944963" cy="497063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109686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28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Speech-recognition word-error rate, selected benchmarks, %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099794" y="479854"/>
            <a:ext cx="2885680" cy="698812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109686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56">
                <a:gradFill>
                  <a:gsLst>
                    <a:gs pos="5439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 Semibold" panose="020B0702040204020203" pitchFamily="34" charset="0"/>
              </a:rPr>
              <a:t>Loud and clear</a:t>
            </a:r>
          </a:p>
        </p:txBody>
      </p:sp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5444589" y="5866775"/>
          <a:ext cx="6582744" cy="358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562">
                  <a:extLst>
                    <a:ext uri="{9D8B030D-6E8A-4147-A177-3AD203B41FA5}">
                      <a16:colId xmlns="" xmlns:a16="http://schemas.microsoft.com/office/drawing/2014/main" val="2940172541"/>
                    </a:ext>
                  </a:extLst>
                </a:gridCol>
                <a:gridCol w="548562">
                  <a:extLst>
                    <a:ext uri="{9D8B030D-6E8A-4147-A177-3AD203B41FA5}">
                      <a16:colId xmlns="" xmlns:a16="http://schemas.microsoft.com/office/drawing/2014/main" val="1414689849"/>
                    </a:ext>
                  </a:extLst>
                </a:gridCol>
                <a:gridCol w="548562">
                  <a:extLst>
                    <a:ext uri="{9D8B030D-6E8A-4147-A177-3AD203B41FA5}">
                      <a16:colId xmlns="" xmlns:a16="http://schemas.microsoft.com/office/drawing/2014/main" val="2404275553"/>
                    </a:ext>
                  </a:extLst>
                </a:gridCol>
                <a:gridCol w="548562">
                  <a:extLst>
                    <a:ext uri="{9D8B030D-6E8A-4147-A177-3AD203B41FA5}">
                      <a16:colId xmlns="" xmlns:a16="http://schemas.microsoft.com/office/drawing/2014/main" val="4130638972"/>
                    </a:ext>
                  </a:extLst>
                </a:gridCol>
                <a:gridCol w="548562">
                  <a:extLst>
                    <a:ext uri="{9D8B030D-6E8A-4147-A177-3AD203B41FA5}">
                      <a16:colId xmlns="" xmlns:a16="http://schemas.microsoft.com/office/drawing/2014/main" val="1474386453"/>
                    </a:ext>
                  </a:extLst>
                </a:gridCol>
                <a:gridCol w="548562">
                  <a:extLst>
                    <a:ext uri="{9D8B030D-6E8A-4147-A177-3AD203B41FA5}">
                      <a16:colId xmlns="" xmlns:a16="http://schemas.microsoft.com/office/drawing/2014/main" val="542677828"/>
                    </a:ext>
                  </a:extLst>
                </a:gridCol>
                <a:gridCol w="548562">
                  <a:extLst>
                    <a:ext uri="{9D8B030D-6E8A-4147-A177-3AD203B41FA5}">
                      <a16:colId xmlns="" xmlns:a16="http://schemas.microsoft.com/office/drawing/2014/main" val="3970497349"/>
                    </a:ext>
                  </a:extLst>
                </a:gridCol>
                <a:gridCol w="548562">
                  <a:extLst>
                    <a:ext uri="{9D8B030D-6E8A-4147-A177-3AD203B41FA5}">
                      <a16:colId xmlns="" xmlns:a16="http://schemas.microsoft.com/office/drawing/2014/main" val="224768050"/>
                    </a:ext>
                  </a:extLst>
                </a:gridCol>
                <a:gridCol w="548562">
                  <a:extLst>
                    <a:ext uri="{9D8B030D-6E8A-4147-A177-3AD203B41FA5}">
                      <a16:colId xmlns="" xmlns:a16="http://schemas.microsoft.com/office/drawing/2014/main" val="3046088472"/>
                    </a:ext>
                  </a:extLst>
                </a:gridCol>
                <a:gridCol w="548562">
                  <a:extLst>
                    <a:ext uri="{9D8B030D-6E8A-4147-A177-3AD203B41FA5}">
                      <a16:colId xmlns="" xmlns:a16="http://schemas.microsoft.com/office/drawing/2014/main" val="3346623029"/>
                    </a:ext>
                  </a:extLst>
                </a:gridCol>
                <a:gridCol w="548562">
                  <a:extLst>
                    <a:ext uri="{9D8B030D-6E8A-4147-A177-3AD203B41FA5}">
                      <a16:colId xmlns="" xmlns:a16="http://schemas.microsoft.com/office/drawing/2014/main" val="1753910154"/>
                    </a:ext>
                  </a:extLst>
                </a:gridCol>
                <a:gridCol w="548562">
                  <a:extLst>
                    <a:ext uri="{9D8B030D-6E8A-4147-A177-3AD203B41FA5}">
                      <a16:colId xmlns="" xmlns:a16="http://schemas.microsoft.com/office/drawing/2014/main" val="2256029386"/>
                    </a:ext>
                  </a:extLst>
                </a:gridCol>
              </a:tblGrid>
              <a:tr h="358165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1993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1996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1998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2000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2002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2004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2006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2008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2010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2012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2014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gradFill>
                            <a:gsLst>
                              <a:gs pos="5439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marL="105962" marR="105962" marT="52981" marB="5298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1848505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5596978" y="2253124"/>
            <a:ext cx="6253609" cy="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/>
          <p:nvPr/>
        </p:nvSpPr>
        <p:spPr bwMode="auto">
          <a:xfrm>
            <a:off x="5606503" y="2257601"/>
            <a:ext cx="2720737" cy="1335244"/>
          </a:xfrm>
          <a:custGeom>
            <a:avLst/>
            <a:gdLst>
              <a:gd name="connsiteX0" fmla="*/ 0 w 3480816"/>
              <a:gd name="connsiteY0" fmla="*/ 0 h 1139952"/>
              <a:gd name="connsiteX1" fmla="*/ 877824 w 3480816"/>
              <a:gd name="connsiteY1" fmla="*/ 481584 h 1139952"/>
              <a:gd name="connsiteX2" fmla="*/ 1237488 w 3480816"/>
              <a:gd name="connsiteY2" fmla="*/ 627888 h 1139952"/>
              <a:gd name="connsiteX3" fmla="*/ 2688336 w 3480816"/>
              <a:gd name="connsiteY3" fmla="*/ 1139952 h 1139952"/>
              <a:gd name="connsiteX4" fmla="*/ 3133344 w 3480816"/>
              <a:gd name="connsiteY4" fmla="*/ 1115568 h 1139952"/>
              <a:gd name="connsiteX5" fmla="*/ 3480816 w 3480816"/>
              <a:gd name="connsiteY5" fmla="*/ 1127760 h 113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80816" h="1139952">
                <a:moveTo>
                  <a:pt x="0" y="0"/>
                </a:moveTo>
                <a:lnTo>
                  <a:pt x="877824" y="481584"/>
                </a:lnTo>
                <a:lnTo>
                  <a:pt x="1237488" y="627888"/>
                </a:lnTo>
                <a:lnTo>
                  <a:pt x="2688336" y="1139952"/>
                </a:lnTo>
                <a:lnTo>
                  <a:pt x="3133344" y="1115568"/>
                </a:lnTo>
                <a:lnTo>
                  <a:pt x="3480816" y="1127760"/>
                </a:lnTo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860">
              <a:defRPr/>
            </a:pPr>
            <a:endParaRPr lang="en-US" sz="2158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588410" y="2231937"/>
            <a:ext cx="63999" cy="62985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277362" y="2795952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562458" y="2969765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685503" y="3560847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43185" y="3531992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286904" y="3539411"/>
            <a:ext cx="61527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Freeform: Shape 20"/>
          <p:cNvSpPr/>
          <p:nvPr/>
        </p:nvSpPr>
        <p:spPr bwMode="auto">
          <a:xfrm>
            <a:off x="6617997" y="3197267"/>
            <a:ext cx="2242330" cy="1042132"/>
          </a:xfrm>
          <a:custGeom>
            <a:avLst/>
            <a:gdLst>
              <a:gd name="connsiteX0" fmla="*/ 0 w 3332480"/>
              <a:gd name="connsiteY0" fmla="*/ 124460 h 861060"/>
              <a:gd name="connsiteX1" fmla="*/ 358140 w 3332480"/>
              <a:gd name="connsiteY1" fmla="*/ 0 h 861060"/>
              <a:gd name="connsiteX2" fmla="*/ 734060 w 3332480"/>
              <a:gd name="connsiteY2" fmla="*/ 525780 h 861060"/>
              <a:gd name="connsiteX3" fmla="*/ 1122680 w 3332480"/>
              <a:gd name="connsiteY3" fmla="*/ 665480 h 861060"/>
              <a:gd name="connsiteX4" fmla="*/ 1531620 w 3332480"/>
              <a:gd name="connsiteY4" fmla="*/ 576580 h 861060"/>
              <a:gd name="connsiteX5" fmla="*/ 2794000 w 3332480"/>
              <a:gd name="connsiteY5" fmla="*/ 861060 h 861060"/>
              <a:gd name="connsiteX6" fmla="*/ 3332480 w 3332480"/>
              <a:gd name="connsiteY6" fmla="*/ 739140 h 861060"/>
              <a:gd name="connsiteX7" fmla="*/ 3332480 w 3332480"/>
              <a:gd name="connsiteY7" fmla="*/ 744220 h 86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2480" h="861060">
                <a:moveTo>
                  <a:pt x="0" y="124460"/>
                </a:moveTo>
                <a:lnTo>
                  <a:pt x="358140" y="0"/>
                </a:lnTo>
                <a:lnTo>
                  <a:pt x="734060" y="525780"/>
                </a:lnTo>
                <a:lnTo>
                  <a:pt x="1122680" y="665480"/>
                </a:lnTo>
                <a:lnTo>
                  <a:pt x="1531620" y="576580"/>
                </a:lnTo>
                <a:lnTo>
                  <a:pt x="2794000" y="861060"/>
                </a:lnTo>
                <a:lnTo>
                  <a:pt x="3332480" y="739140"/>
                </a:lnTo>
                <a:lnTo>
                  <a:pt x="3332480" y="744220"/>
                </a:lnTo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860">
              <a:defRPr/>
            </a:pPr>
            <a:endParaRPr lang="en-US" sz="2158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584955" y="3310547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826937" y="3174912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081874" y="3792101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343941" y="3964213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605365" y="3867363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8466653" y="4201535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8827588" y="4056736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: Shape 28"/>
          <p:cNvSpPr/>
          <p:nvPr/>
        </p:nvSpPr>
        <p:spPr bwMode="auto">
          <a:xfrm>
            <a:off x="8043185" y="2989070"/>
            <a:ext cx="1756949" cy="353525"/>
          </a:xfrm>
          <a:custGeom>
            <a:avLst/>
            <a:gdLst>
              <a:gd name="connsiteX0" fmla="*/ 0 w 2611120"/>
              <a:gd name="connsiteY0" fmla="*/ 0 h 292100"/>
              <a:gd name="connsiteX1" fmla="*/ 767080 w 2611120"/>
              <a:gd name="connsiteY1" fmla="*/ 73660 h 292100"/>
              <a:gd name="connsiteX2" fmla="*/ 1132840 w 2611120"/>
              <a:gd name="connsiteY2" fmla="*/ 233680 h 292100"/>
              <a:gd name="connsiteX3" fmla="*/ 1503680 w 2611120"/>
              <a:gd name="connsiteY3" fmla="*/ 292100 h 292100"/>
              <a:gd name="connsiteX4" fmla="*/ 1874520 w 2611120"/>
              <a:gd name="connsiteY4" fmla="*/ 248920 h 292100"/>
              <a:gd name="connsiteX5" fmla="*/ 2611120 w 2611120"/>
              <a:gd name="connsiteY5" fmla="*/ 25146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1120" h="292100">
                <a:moveTo>
                  <a:pt x="0" y="0"/>
                </a:moveTo>
                <a:lnTo>
                  <a:pt x="767080" y="73660"/>
                </a:lnTo>
                <a:lnTo>
                  <a:pt x="1132840" y="233680"/>
                </a:lnTo>
                <a:lnTo>
                  <a:pt x="1503680" y="292100"/>
                </a:lnTo>
                <a:lnTo>
                  <a:pt x="1874520" y="248920"/>
                </a:lnTo>
                <a:lnTo>
                  <a:pt x="2611120" y="251460"/>
                </a:lnTo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860">
              <a:defRPr/>
            </a:pPr>
            <a:endParaRPr lang="en-US" sz="2158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8014393" y="2952941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8530652" y="3047733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8766735" y="3231353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9018339" y="3310596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9266964" y="3255088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9754263" y="3258897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Freeform: Shape 35"/>
          <p:cNvSpPr/>
          <p:nvPr/>
        </p:nvSpPr>
        <p:spPr bwMode="auto">
          <a:xfrm>
            <a:off x="7933138" y="3160433"/>
            <a:ext cx="481965" cy="175226"/>
          </a:xfrm>
          <a:custGeom>
            <a:avLst/>
            <a:gdLst>
              <a:gd name="connsiteX0" fmla="*/ 0 w 716280"/>
              <a:gd name="connsiteY0" fmla="*/ 0 h 144780"/>
              <a:gd name="connsiteX1" fmla="*/ 345440 w 716280"/>
              <a:gd name="connsiteY1" fmla="*/ 63500 h 144780"/>
              <a:gd name="connsiteX2" fmla="*/ 716280 w 716280"/>
              <a:gd name="connsiteY2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280" h="144780">
                <a:moveTo>
                  <a:pt x="0" y="0"/>
                </a:moveTo>
                <a:lnTo>
                  <a:pt x="345440" y="63500"/>
                </a:lnTo>
                <a:lnTo>
                  <a:pt x="716280" y="144780"/>
                </a:lnTo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860">
              <a:defRPr/>
            </a:pPr>
            <a:endParaRPr lang="en-US" sz="2158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910765" y="3131213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8124768" y="3204299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388156" y="3305307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Freeform: Shape 39"/>
          <p:cNvSpPr/>
          <p:nvPr/>
        </p:nvSpPr>
        <p:spPr bwMode="auto">
          <a:xfrm>
            <a:off x="10002204" y="3610201"/>
            <a:ext cx="1334801" cy="1272690"/>
          </a:xfrm>
          <a:custGeom>
            <a:avLst/>
            <a:gdLst>
              <a:gd name="connsiteX0" fmla="*/ 0 w 1983740"/>
              <a:gd name="connsiteY0" fmla="*/ 0 h 1051560"/>
              <a:gd name="connsiteX1" fmla="*/ 1107440 w 1983740"/>
              <a:gd name="connsiteY1" fmla="*/ 424180 h 1051560"/>
              <a:gd name="connsiteX2" fmla="*/ 1983740 w 1983740"/>
              <a:gd name="connsiteY2" fmla="*/ 105156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740" h="1051560">
                <a:moveTo>
                  <a:pt x="0" y="0"/>
                </a:moveTo>
                <a:lnTo>
                  <a:pt x="1107440" y="424180"/>
                </a:lnTo>
                <a:lnTo>
                  <a:pt x="1983740" y="1051560"/>
                </a:lnTo>
              </a:path>
            </a:pathLst>
          </a:cu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860">
              <a:defRPr/>
            </a:pPr>
            <a:endParaRPr lang="en-US" sz="2158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9986011" y="3587458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10709478" y="4081854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11305870" y="4845412"/>
            <a:ext cx="63999" cy="63999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5439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10884097" y="4301627"/>
            <a:ext cx="63999" cy="63999"/>
          </a:xfrm>
          <a:prstGeom prst="ellipse">
            <a:avLst/>
          </a:prstGeom>
          <a:solidFill>
            <a:schemeClr val="accent2"/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solidFill>
                <a:schemeClr val="accent3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73180" y="2387409"/>
            <a:ext cx="1385974" cy="46828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109686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24" dirty="0">
                <a:gradFill>
                  <a:gsLst>
                    <a:gs pos="5439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65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Switchboard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9828" y="2755437"/>
            <a:ext cx="1310403" cy="641197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109686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24">
                <a:gradFill>
                  <a:gsLst>
                    <a:gs pos="5439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65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Switchboard cellular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712681" y="2856275"/>
            <a:ext cx="1587590" cy="46828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109686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24">
                <a:gradFill>
                  <a:gsLst>
                    <a:gs pos="5439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65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Meeting speech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909167" y="4855654"/>
            <a:ext cx="1335076" cy="641197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109686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24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Microsoft, Switchboard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843686" y="3937951"/>
            <a:ext cx="1347902" cy="641197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109686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24" dirty="0">
                <a:gradFill>
                  <a:gsLst>
                    <a:gs pos="5439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65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IBM, Switchboard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8853" y="3406911"/>
            <a:ext cx="1073201" cy="641197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109686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24">
                <a:gradFill>
                  <a:gsLst>
                    <a:gs pos="5439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65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Broadcast speech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095921" y="4846008"/>
            <a:ext cx="1243127" cy="698812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109686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56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5.8%</a:t>
            </a:r>
          </a:p>
        </p:txBody>
      </p:sp>
      <p:cxnSp>
        <p:nvCxnSpPr>
          <p:cNvPr id="55" name="Straight Connector 54"/>
          <p:cNvCxnSpPr>
            <a:cxnSpLocks/>
          </p:cNvCxnSpPr>
          <p:nvPr/>
        </p:nvCxnSpPr>
        <p:spPr>
          <a:xfrm>
            <a:off x="5594186" y="5735275"/>
            <a:ext cx="625640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594185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854868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115552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376235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636917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897600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158284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18967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679650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940332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201016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461699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722382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983065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43747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504431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9765114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025797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0286480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0547163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0807846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1068529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11329212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1589895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/>
          </p:cNvPr>
          <p:cNvSpPr/>
          <p:nvPr/>
        </p:nvSpPr>
        <p:spPr bwMode="auto">
          <a:xfrm>
            <a:off x="883" y="497"/>
            <a:ext cx="4752300" cy="699959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75481" y="1600489"/>
            <a:ext cx="4824313" cy="1337319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932563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408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Breakthroughs </a:t>
            </a:r>
            <a:br>
              <a:rPr lang="en-US" sz="408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408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in speech</a:t>
            </a:r>
          </a:p>
        </p:txBody>
      </p:sp>
      <p:sp>
        <p:nvSpPr>
          <p:cNvPr id="88" name="Rectangle 87"/>
          <p:cNvSpPr/>
          <p:nvPr/>
        </p:nvSpPr>
        <p:spPr>
          <a:xfrm>
            <a:off x="275481" y="2821729"/>
            <a:ext cx="3010363" cy="504821"/>
          </a:xfrm>
          <a:prstGeom prst="rect">
            <a:avLst/>
          </a:prstGeom>
        </p:spPr>
        <p:txBody>
          <a:bodyPr wrap="none" lIns="146283" tIns="91427" rIns="146283" bIns="91427" anchor="ctr" anchorCtr="0">
            <a:spAutoFit/>
          </a:bodyPr>
          <a:lstStyle/>
          <a:p>
            <a:pPr defTabSz="932563">
              <a:defRPr/>
            </a:pPr>
            <a:r>
              <a:rPr lang="en-US" sz="2040" dirty="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5.9% human error rate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5482" y="3802019"/>
            <a:ext cx="3709898" cy="588070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856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Switchboard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11850587" y="5732408"/>
            <a:ext cx="0" cy="120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704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0.04609 4.8148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-3.33333E-6 L 0.04609 -3.33333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95833E-6 -3.7037E-6 L 0.0461 -3.7037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5" grpId="1"/>
      <p:bldP spid="88" grpId="0"/>
      <p:bldP spid="88" grpId="1"/>
      <p:bldP spid="89" grpId="0"/>
      <p:bldP spid="8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883" y="497"/>
            <a:ext cx="12434711" cy="6993533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83" y="3750162"/>
            <a:ext cx="12434711" cy="324386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0" name="language_text"/>
          <p:cNvSpPr txBox="1"/>
          <p:nvPr/>
        </p:nvSpPr>
        <p:spPr>
          <a:xfrm>
            <a:off x="5293724" y="3965971"/>
            <a:ext cx="2285351" cy="1016599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Speaker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Recognition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Speech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Translator Speech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" name="knowledge_text"/>
          <p:cNvSpPr txBox="1"/>
          <p:nvPr/>
        </p:nvSpPr>
        <p:spPr>
          <a:xfrm>
            <a:off x="9519031" y="3965972"/>
            <a:ext cx="2478747" cy="1622534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Academic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Knowledge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Entity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Linking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Knowledge Exploration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Recommendations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QnA</a:t>
            </a: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Maker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" name="search_text"/>
          <p:cNvSpPr txBox="1"/>
          <p:nvPr/>
        </p:nvSpPr>
        <p:spPr>
          <a:xfrm>
            <a:off x="7602233" y="3965973"/>
            <a:ext cx="2285351" cy="1925501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Web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Search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Image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Search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Video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Search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News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Search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Entity Search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Autosuggest</a:t>
            </a:r>
          </a:p>
        </p:txBody>
      </p:sp>
      <p:sp>
        <p:nvSpPr>
          <p:cNvPr id="77" name="language_text"/>
          <p:cNvSpPr txBox="1"/>
          <p:nvPr/>
        </p:nvSpPr>
        <p:spPr>
          <a:xfrm>
            <a:off x="2942565" y="3965973"/>
            <a:ext cx="2285351" cy="1622534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Text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Analytics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Spell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Check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Web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Language Model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Linguistic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Analysis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Translator Text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31158" y="3965973"/>
            <a:ext cx="2436725" cy="2531436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Computer V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ision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Face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Emotion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Content Moderator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Video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Video Indexer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Labs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1963426" y="1372523"/>
            <a:ext cx="8509625" cy="91731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293" fontAlgn="base">
              <a:lnSpc>
                <a:spcPct val="95000"/>
              </a:lnSpc>
              <a:spcAft>
                <a:spcPts val="1199"/>
              </a:spcAft>
              <a:defRPr/>
            </a:pPr>
            <a:r>
              <a:rPr lang="en-US" sz="4896" spc="-100" dirty="0"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</a:rPr>
              <a:t>Cognitive Services</a:t>
            </a:r>
          </a:p>
        </p:txBody>
      </p:sp>
      <p:sp>
        <p:nvSpPr>
          <p:cNvPr id="92" name="gear_3"/>
          <p:cNvSpPr>
            <a:spLocks noChangeAspect="1" noEditPoints="1"/>
          </p:cNvSpPr>
          <p:nvPr/>
        </p:nvSpPr>
        <p:spPr bwMode="auto">
          <a:xfrm>
            <a:off x="10310032" y="3134971"/>
            <a:ext cx="582477" cy="587413"/>
          </a:xfrm>
          <a:custGeom>
            <a:avLst/>
            <a:gdLst>
              <a:gd name="T0" fmla="*/ 81 w 327"/>
              <a:gd name="T1" fmla="*/ 162 h 327"/>
              <a:gd name="T2" fmla="*/ 162 w 327"/>
              <a:gd name="T3" fmla="*/ 80 h 327"/>
              <a:gd name="T4" fmla="*/ 244 w 327"/>
              <a:gd name="T5" fmla="*/ 162 h 327"/>
              <a:gd name="T6" fmla="*/ 162 w 327"/>
              <a:gd name="T7" fmla="*/ 243 h 327"/>
              <a:gd name="T8" fmla="*/ 81 w 327"/>
              <a:gd name="T9" fmla="*/ 162 h 327"/>
              <a:gd name="T10" fmla="*/ 298 w 327"/>
              <a:gd name="T11" fmla="*/ 162 h 327"/>
              <a:gd name="T12" fmla="*/ 295 w 327"/>
              <a:gd name="T13" fmla="*/ 135 h 327"/>
              <a:gd name="T14" fmla="*/ 327 w 327"/>
              <a:gd name="T15" fmla="*/ 117 h 327"/>
              <a:gd name="T16" fmla="*/ 286 w 327"/>
              <a:gd name="T17" fmla="*/ 46 h 327"/>
              <a:gd name="T18" fmla="*/ 256 w 327"/>
              <a:gd name="T19" fmla="*/ 64 h 327"/>
              <a:gd name="T20" fmla="*/ 205 w 327"/>
              <a:gd name="T21" fmla="*/ 33 h 327"/>
              <a:gd name="T22" fmla="*/ 205 w 327"/>
              <a:gd name="T23" fmla="*/ 0 h 327"/>
              <a:gd name="T24" fmla="*/ 124 w 327"/>
              <a:gd name="T25" fmla="*/ 0 h 327"/>
              <a:gd name="T26" fmla="*/ 124 w 327"/>
              <a:gd name="T27" fmla="*/ 31 h 327"/>
              <a:gd name="T28" fmla="*/ 68 w 327"/>
              <a:gd name="T29" fmla="*/ 64 h 327"/>
              <a:gd name="T30" fmla="*/ 41 w 327"/>
              <a:gd name="T31" fmla="*/ 48 h 327"/>
              <a:gd name="T32" fmla="*/ 0 w 327"/>
              <a:gd name="T33" fmla="*/ 119 h 327"/>
              <a:gd name="T34" fmla="*/ 29 w 327"/>
              <a:gd name="T35" fmla="*/ 135 h 327"/>
              <a:gd name="T36" fmla="*/ 26 w 327"/>
              <a:gd name="T37" fmla="*/ 162 h 327"/>
              <a:gd name="T38" fmla="*/ 30 w 327"/>
              <a:gd name="T39" fmla="*/ 194 h 327"/>
              <a:gd name="T40" fmla="*/ 3 w 327"/>
              <a:gd name="T41" fmla="*/ 210 h 327"/>
              <a:gd name="T42" fmla="*/ 43 w 327"/>
              <a:gd name="T43" fmla="*/ 280 h 327"/>
              <a:gd name="T44" fmla="*/ 72 w 327"/>
              <a:gd name="T45" fmla="*/ 264 h 327"/>
              <a:gd name="T46" fmla="*/ 124 w 327"/>
              <a:gd name="T47" fmla="*/ 292 h 327"/>
              <a:gd name="T48" fmla="*/ 124 w 327"/>
              <a:gd name="T49" fmla="*/ 327 h 327"/>
              <a:gd name="T50" fmla="*/ 205 w 327"/>
              <a:gd name="T51" fmla="*/ 327 h 327"/>
              <a:gd name="T52" fmla="*/ 205 w 327"/>
              <a:gd name="T53" fmla="*/ 291 h 327"/>
              <a:gd name="T54" fmla="*/ 252 w 327"/>
              <a:gd name="T55" fmla="*/ 264 h 327"/>
              <a:gd name="T56" fmla="*/ 283 w 327"/>
              <a:gd name="T57" fmla="*/ 282 h 327"/>
              <a:gd name="T58" fmla="*/ 324 w 327"/>
              <a:gd name="T59" fmla="*/ 212 h 327"/>
              <a:gd name="T60" fmla="*/ 294 w 327"/>
              <a:gd name="T61" fmla="*/ 194 h 327"/>
              <a:gd name="T62" fmla="*/ 298 w 327"/>
              <a:gd name="T63" fmla="*/ 16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7" h="327">
                <a:moveTo>
                  <a:pt x="81" y="162"/>
                </a:moveTo>
                <a:cubicBezTo>
                  <a:pt x="81" y="117"/>
                  <a:pt x="117" y="80"/>
                  <a:pt x="162" y="80"/>
                </a:cubicBezTo>
                <a:cubicBezTo>
                  <a:pt x="207" y="80"/>
                  <a:pt x="244" y="117"/>
                  <a:pt x="244" y="162"/>
                </a:cubicBezTo>
                <a:cubicBezTo>
                  <a:pt x="244" y="207"/>
                  <a:pt x="207" y="243"/>
                  <a:pt x="162" y="243"/>
                </a:cubicBezTo>
                <a:cubicBezTo>
                  <a:pt x="117" y="243"/>
                  <a:pt x="81" y="207"/>
                  <a:pt x="81" y="162"/>
                </a:cubicBezTo>
                <a:close/>
                <a:moveTo>
                  <a:pt x="298" y="162"/>
                </a:moveTo>
                <a:cubicBezTo>
                  <a:pt x="298" y="153"/>
                  <a:pt x="297" y="144"/>
                  <a:pt x="295" y="135"/>
                </a:cubicBezTo>
                <a:cubicBezTo>
                  <a:pt x="327" y="117"/>
                  <a:pt x="327" y="117"/>
                  <a:pt x="327" y="117"/>
                </a:cubicBezTo>
                <a:cubicBezTo>
                  <a:pt x="286" y="46"/>
                  <a:pt x="286" y="46"/>
                  <a:pt x="286" y="46"/>
                </a:cubicBezTo>
                <a:cubicBezTo>
                  <a:pt x="256" y="64"/>
                  <a:pt x="256" y="64"/>
                  <a:pt x="256" y="64"/>
                </a:cubicBezTo>
                <a:cubicBezTo>
                  <a:pt x="242" y="50"/>
                  <a:pt x="225" y="39"/>
                  <a:pt x="205" y="33"/>
                </a:cubicBezTo>
                <a:cubicBezTo>
                  <a:pt x="205" y="0"/>
                  <a:pt x="205" y="0"/>
                  <a:pt x="205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03" y="38"/>
                  <a:pt x="84" y="49"/>
                  <a:pt x="68" y="64"/>
                </a:cubicBezTo>
                <a:cubicBezTo>
                  <a:pt x="41" y="48"/>
                  <a:pt x="41" y="48"/>
                  <a:pt x="41" y="48"/>
                </a:cubicBezTo>
                <a:cubicBezTo>
                  <a:pt x="0" y="119"/>
                  <a:pt x="0" y="119"/>
                  <a:pt x="0" y="119"/>
                </a:cubicBezTo>
                <a:cubicBezTo>
                  <a:pt x="29" y="135"/>
                  <a:pt x="29" y="135"/>
                  <a:pt x="29" y="135"/>
                </a:cubicBezTo>
                <a:cubicBezTo>
                  <a:pt x="27" y="144"/>
                  <a:pt x="26" y="153"/>
                  <a:pt x="26" y="162"/>
                </a:cubicBezTo>
                <a:cubicBezTo>
                  <a:pt x="26" y="173"/>
                  <a:pt x="28" y="184"/>
                  <a:pt x="30" y="194"/>
                </a:cubicBezTo>
                <a:cubicBezTo>
                  <a:pt x="3" y="210"/>
                  <a:pt x="3" y="210"/>
                  <a:pt x="3" y="210"/>
                </a:cubicBezTo>
                <a:cubicBezTo>
                  <a:pt x="43" y="280"/>
                  <a:pt x="43" y="280"/>
                  <a:pt x="43" y="280"/>
                </a:cubicBezTo>
                <a:cubicBezTo>
                  <a:pt x="72" y="264"/>
                  <a:pt x="72" y="264"/>
                  <a:pt x="72" y="264"/>
                </a:cubicBezTo>
                <a:cubicBezTo>
                  <a:pt x="87" y="277"/>
                  <a:pt x="105" y="287"/>
                  <a:pt x="124" y="292"/>
                </a:cubicBezTo>
                <a:cubicBezTo>
                  <a:pt x="124" y="327"/>
                  <a:pt x="124" y="327"/>
                  <a:pt x="124" y="327"/>
                </a:cubicBezTo>
                <a:cubicBezTo>
                  <a:pt x="205" y="327"/>
                  <a:pt x="205" y="327"/>
                  <a:pt x="205" y="327"/>
                </a:cubicBezTo>
                <a:cubicBezTo>
                  <a:pt x="205" y="291"/>
                  <a:pt x="205" y="291"/>
                  <a:pt x="205" y="291"/>
                </a:cubicBezTo>
                <a:cubicBezTo>
                  <a:pt x="223" y="285"/>
                  <a:pt x="238" y="276"/>
                  <a:pt x="252" y="264"/>
                </a:cubicBezTo>
                <a:cubicBezTo>
                  <a:pt x="283" y="282"/>
                  <a:pt x="283" y="282"/>
                  <a:pt x="283" y="282"/>
                </a:cubicBezTo>
                <a:cubicBezTo>
                  <a:pt x="324" y="212"/>
                  <a:pt x="324" y="212"/>
                  <a:pt x="324" y="212"/>
                </a:cubicBezTo>
                <a:cubicBezTo>
                  <a:pt x="294" y="194"/>
                  <a:pt x="294" y="194"/>
                  <a:pt x="294" y="194"/>
                </a:cubicBezTo>
                <a:cubicBezTo>
                  <a:pt x="297" y="184"/>
                  <a:pt x="298" y="173"/>
                  <a:pt x="298" y="162"/>
                </a:cubicBezTo>
                <a:close/>
              </a:path>
            </a:pathLst>
          </a:custGeom>
          <a:noFill/>
          <a:ln w="22225">
            <a:solidFill>
              <a:schemeClr val="tx2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9712529" y="3741312"/>
            <a:ext cx="1777483" cy="10763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Knowledge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5432693" y="3741306"/>
            <a:ext cx="1405880" cy="107638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Speech</a:t>
            </a:r>
          </a:p>
        </p:txBody>
      </p:sp>
      <p:sp>
        <p:nvSpPr>
          <p:cNvPr id="97" name="speech_2"/>
          <p:cNvSpPr>
            <a:spLocks noChangeAspect="1" noEditPoints="1"/>
          </p:cNvSpPr>
          <p:nvPr/>
        </p:nvSpPr>
        <p:spPr bwMode="auto">
          <a:xfrm>
            <a:off x="5848431" y="3173536"/>
            <a:ext cx="574403" cy="510283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222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pic>
        <p:nvPicPr>
          <p:cNvPr id="111" name="Graphic 1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2825" y="3109255"/>
            <a:ext cx="689950" cy="638843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 bwMode="auto">
          <a:xfrm>
            <a:off x="3067883" y="3741308"/>
            <a:ext cx="1729722" cy="107638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</a:t>
            </a:r>
          </a:p>
        </p:txBody>
      </p:sp>
      <p:sp>
        <p:nvSpPr>
          <p:cNvPr id="114" name="Freeform 5"/>
          <p:cNvSpPr>
            <a:spLocks noChangeAspect="1" noEditPoints="1"/>
          </p:cNvSpPr>
          <p:nvPr/>
        </p:nvSpPr>
        <p:spPr bwMode="auto">
          <a:xfrm>
            <a:off x="7977166" y="3135994"/>
            <a:ext cx="596769" cy="585367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222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7473658" y="3741312"/>
            <a:ext cx="1603784" cy="10763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Search</a:t>
            </a:r>
          </a:p>
        </p:txBody>
      </p:sp>
      <p:sp>
        <p:nvSpPr>
          <p:cNvPr id="117" name="eye_2"/>
          <p:cNvSpPr>
            <a:spLocks noChangeAspect="1" noEditPoints="1"/>
          </p:cNvSpPr>
          <p:nvPr/>
        </p:nvSpPr>
        <p:spPr bwMode="auto">
          <a:xfrm>
            <a:off x="1362797" y="3223040"/>
            <a:ext cx="741225" cy="411272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noFill/>
          <a:ln w="222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18" name="Rectangle 117"/>
          <p:cNvSpPr/>
          <p:nvPr/>
        </p:nvSpPr>
        <p:spPr bwMode="auto">
          <a:xfrm>
            <a:off x="943911" y="3741310"/>
            <a:ext cx="1488886" cy="107637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3783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39355E-6 L 0 0.0678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39355E-6 L 0 -0.09169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8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4343E-6 -3.61779E-6 L -4.74343E-6 0.0678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4238E-8 -5.81026E-7 L -2.04238E-8 0.06786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2.26704E-6 -5.81026E-7 L -2.26704E-6 0.0678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72913E-6 -3.61779E-6 L -2.72913E-6 0.06787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1.90962E-6 -5.81026E-7 L 1.90962E-6 0.0678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79525E-7 -2.87335E-6 L -5.79525E-7 0.06786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4348E-6 -2.87335E-6 L 4.14348E-6 0.0678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2.26704E-6 -2.87335E-6 L -2.26704E-6 0.06786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72913E-6 -2.87335E-6 L -2.72913E-6 0.0678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1.90962E-6 -2.87335E-6 L 1.90962E-6 0.06786 " pathEditMode="relative" rAng="0" ptsTypes="AA">
                                      <p:cBhvr>
                                        <p:cTn id="61" dur="75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600"/>
                            </p:stCondLst>
                            <p:childTnLst>
                              <p:par>
                                <p:cTn id="63" presetID="42" presetClass="pat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4343E-6 -3.61779E-6 L -4.74343E-6 -0.16704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5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4238E-8 -5.81026E-7 L -2.04238E-8 -0.16704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5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6704E-6 -5.81026E-7 L -2.26704E-6 -0.16704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5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2913E-6 -3.61779E-6 L -2.72913E-6 -0.16704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5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962E-6 -5.81026E-7 L 1.90962E-6 -0.16704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5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79525E-7 -2.87335E-6 L -5.79525E-7 -0.16704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5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4348E-6 -2.87335E-6 L 4.14348E-6 -0.16704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5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6704E-6 -2.87335E-6 L -2.26704E-6 -0.16704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5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2913E-6 -2.87335E-6 L -2.72913E-6 -0.16704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5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962E-6 -2.87335E-6 L 1.90962E-6 -0.16704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5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60991E-6 -3.62233E-6 L -3.60991E-6 0.06787 " pathEditMode="relative" rAng="0" ptsTypes="AA">
                                      <p:cBhvr>
                                        <p:cTn id="87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875E-6 -3.33333E-6 L 1.875E-6 0.06783 " pathEditMode="relative" rAng="0" ptsTypes="AA">
                                      <p:cBhvr>
                                        <p:cTn id="92" dur="75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32755E-7 -2.36496E-6 L -1.32755E-7 0.06786 " pathEditMode="relative" rAng="0" ptsTypes="AA">
                                      <p:cBhvr>
                                        <p:cTn id="97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68726E-6 -2.36496E-6 L 4.68726E-6 0.06786 " pathEditMode="relative" rAng="0" ptsTypes="AA">
                                      <p:cBhvr>
                                        <p:cTn id="102" dur="75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9.012E-7 -3.87199E-6 L 9.012E-7 0.06787 " pathEditMode="relative" rAng="0" ptsTypes="AA">
                                      <p:cBhvr>
                                        <p:cTn id="107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12663E-6 -2.38765E-6 L 2.12663E-6 0.06786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10" grpId="0"/>
      <p:bldP spid="110" grpId="1"/>
      <p:bldP spid="70" grpId="0"/>
      <p:bldP spid="70" grpId="1"/>
      <p:bldP spid="62" grpId="0"/>
      <p:bldP spid="62" grpId="1"/>
      <p:bldP spid="77" grpId="0"/>
      <p:bldP spid="77" grpId="1"/>
      <p:bldP spid="95" grpId="0"/>
      <p:bldP spid="95" grpId="1"/>
      <p:bldP spid="35" grpId="0"/>
      <p:bldP spid="35" grpId="1"/>
      <p:bldP spid="35" grpId="2"/>
      <p:bldP spid="92" grpId="0" animBg="1"/>
      <p:bldP spid="92" grpId="1" animBg="1"/>
      <p:bldP spid="92" grpId="2" animBg="1"/>
      <p:bldP spid="93" grpId="0"/>
      <p:bldP spid="93" grpId="1"/>
      <p:bldP spid="93" grpId="2"/>
      <p:bldP spid="96" grpId="0"/>
      <p:bldP spid="96" grpId="1"/>
      <p:bldP spid="96" grpId="2"/>
      <p:bldP spid="97" grpId="0" animBg="1"/>
      <p:bldP spid="97" grpId="1" animBg="1"/>
      <p:bldP spid="97" grpId="2" animBg="1"/>
      <p:bldP spid="112" grpId="0"/>
      <p:bldP spid="112" grpId="1"/>
      <p:bldP spid="112" grpId="2"/>
      <p:bldP spid="114" grpId="0" animBg="1"/>
      <p:bldP spid="114" grpId="1" animBg="1"/>
      <p:bldP spid="114" grpId="2" animBg="1"/>
      <p:bldP spid="115" grpId="0"/>
      <p:bldP spid="115" grpId="1"/>
      <p:bldP spid="115" grpId="2"/>
      <p:bldP spid="117" grpId="0" animBg="1"/>
      <p:bldP spid="117" grpId="1" animBg="1"/>
      <p:bldP spid="117" grpId="2" animBg="1"/>
      <p:bldP spid="118" grpId="0"/>
      <p:bldP spid="118" grpId="1"/>
      <p:bldP spid="118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883" y="2638667"/>
            <a:ext cx="12434711" cy="435536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knowledge_text"/>
          <p:cNvSpPr txBox="1"/>
          <p:nvPr/>
        </p:nvSpPr>
        <p:spPr>
          <a:xfrm>
            <a:off x="9519031" y="2782299"/>
            <a:ext cx="2478747" cy="1651158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Academic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Knowledge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Entity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Linking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Knowledge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Exploration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Recommendations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QnA</a:t>
            </a: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Maker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" name="search_text"/>
          <p:cNvSpPr txBox="1"/>
          <p:nvPr/>
        </p:nvSpPr>
        <p:spPr>
          <a:xfrm>
            <a:off x="7602233" y="2782300"/>
            <a:ext cx="2285351" cy="1925501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Web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Search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Image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Search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Video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Search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News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Search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Entity Search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Autosuggest</a:t>
            </a:r>
          </a:p>
        </p:txBody>
      </p:sp>
      <p:sp>
        <p:nvSpPr>
          <p:cNvPr id="77" name="language_text"/>
          <p:cNvSpPr txBox="1"/>
          <p:nvPr/>
        </p:nvSpPr>
        <p:spPr>
          <a:xfrm>
            <a:off x="2942565" y="2782300"/>
            <a:ext cx="2285351" cy="1622534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Text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Analytics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Spell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Check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Web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Language Model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Linguistic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Analysis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Translator Text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31158" y="2782300"/>
            <a:ext cx="2436725" cy="2531436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Computer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Vision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Face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Emotion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Content Moderator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Video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Video Indexer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Labs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1963426" y="331840"/>
            <a:ext cx="8509625" cy="91731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293" fontAlgn="base">
              <a:lnSpc>
                <a:spcPct val="95000"/>
              </a:lnSpc>
              <a:spcAft>
                <a:spcPts val="1199"/>
              </a:spcAft>
              <a:defRPr/>
            </a:pPr>
            <a:r>
              <a:rPr lang="en-US" sz="4896" spc="-100" dirty="0"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</a:rPr>
              <a:t>Cognitive Services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883" y="5415008"/>
            <a:ext cx="12434711" cy="1579021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06994" y="5636087"/>
            <a:ext cx="1816434" cy="525904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632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566788" y="5636087"/>
            <a:ext cx="2094348" cy="525904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632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512376" y="5636087"/>
            <a:ext cx="2010563" cy="525904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632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29135" y="5636087"/>
            <a:ext cx="1111477" cy="525904"/>
          </a:xfrm>
          <a:prstGeom prst="rect">
            <a:avLst/>
          </a:prstGeom>
        </p:spPr>
        <p:txBody>
          <a:bodyPr wrap="none" lIns="182828" tIns="146262" rIns="182828" bIns="146262">
            <a:spAutoFit/>
          </a:bodyPr>
          <a:lstStyle/>
          <a:p>
            <a:pPr defTabSz="894644">
              <a:lnSpc>
                <a:spcPct val="90000"/>
              </a:lnSpc>
              <a:spcAft>
                <a:spcPts val="1799"/>
              </a:spcAft>
              <a:defRPr/>
            </a:pPr>
            <a:r>
              <a:rPr lang="en-US" sz="1632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260392" y="5636087"/>
            <a:ext cx="1858419" cy="525904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632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06994" y="5911703"/>
            <a:ext cx="2153537" cy="554679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836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Vision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566788" y="5911703"/>
            <a:ext cx="2094348" cy="554679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Search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512376" y="5911703"/>
            <a:ext cx="2648619" cy="554679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836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929135" y="5911705"/>
            <a:ext cx="1892967" cy="813975"/>
          </a:xfrm>
          <a:prstGeom prst="rect">
            <a:avLst/>
          </a:prstGeom>
        </p:spPr>
        <p:txBody>
          <a:bodyPr wrap="none" lIns="182828" tIns="146262" rIns="182828" bIns="146262">
            <a:spAutoFit/>
          </a:bodyPr>
          <a:lstStyle/>
          <a:p>
            <a:pPr defTabSz="894644">
              <a:lnSpc>
                <a:spcPct val="90000"/>
              </a:lnSpc>
              <a:spcAft>
                <a:spcPts val="1799"/>
              </a:spcAft>
              <a:defRPr/>
            </a:pPr>
            <a: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 </a:t>
            </a:r>
            <a:b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260391" y="5911703"/>
            <a:ext cx="2273704" cy="554679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836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Speech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language_text"/>
          <p:cNvSpPr txBox="1"/>
          <p:nvPr/>
        </p:nvSpPr>
        <p:spPr>
          <a:xfrm>
            <a:off x="5293724" y="2782300"/>
            <a:ext cx="2285351" cy="1016599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Speaker </a:t>
            </a: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Recognition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Speech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Translator Speech</a:t>
            </a:r>
            <a:endParaRPr lang="en-US" sz="163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2" name="gear_3"/>
          <p:cNvSpPr>
            <a:spLocks noChangeAspect="1" noEditPoints="1"/>
          </p:cNvSpPr>
          <p:nvPr/>
        </p:nvSpPr>
        <p:spPr bwMode="auto">
          <a:xfrm>
            <a:off x="10408778" y="1470018"/>
            <a:ext cx="384985" cy="388247"/>
          </a:xfrm>
          <a:custGeom>
            <a:avLst/>
            <a:gdLst>
              <a:gd name="T0" fmla="*/ 81 w 327"/>
              <a:gd name="T1" fmla="*/ 162 h 327"/>
              <a:gd name="T2" fmla="*/ 162 w 327"/>
              <a:gd name="T3" fmla="*/ 80 h 327"/>
              <a:gd name="T4" fmla="*/ 244 w 327"/>
              <a:gd name="T5" fmla="*/ 162 h 327"/>
              <a:gd name="T6" fmla="*/ 162 w 327"/>
              <a:gd name="T7" fmla="*/ 243 h 327"/>
              <a:gd name="T8" fmla="*/ 81 w 327"/>
              <a:gd name="T9" fmla="*/ 162 h 327"/>
              <a:gd name="T10" fmla="*/ 298 w 327"/>
              <a:gd name="T11" fmla="*/ 162 h 327"/>
              <a:gd name="T12" fmla="*/ 295 w 327"/>
              <a:gd name="T13" fmla="*/ 135 h 327"/>
              <a:gd name="T14" fmla="*/ 327 w 327"/>
              <a:gd name="T15" fmla="*/ 117 h 327"/>
              <a:gd name="T16" fmla="*/ 286 w 327"/>
              <a:gd name="T17" fmla="*/ 46 h 327"/>
              <a:gd name="T18" fmla="*/ 256 w 327"/>
              <a:gd name="T19" fmla="*/ 64 h 327"/>
              <a:gd name="T20" fmla="*/ 205 w 327"/>
              <a:gd name="T21" fmla="*/ 33 h 327"/>
              <a:gd name="T22" fmla="*/ 205 w 327"/>
              <a:gd name="T23" fmla="*/ 0 h 327"/>
              <a:gd name="T24" fmla="*/ 124 w 327"/>
              <a:gd name="T25" fmla="*/ 0 h 327"/>
              <a:gd name="T26" fmla="*/ 124 w 327"/>
              <a:gd name="T27" fmla="*/ 31 h 327"/>
              <a:gd name="T28" fmla="*/ 68 w 327"/>
              <a:gd name="T29" fmla="*/ 64 h 327"/>
              <a:gd name="T30" fmla="*/ 41 w 327"/>
              <a:gd name="T31" fmla="*/ 48 h 327"/>
              <a:gd name="T32" fmla="*/ 0 w 327"/>
              <a:gd name="T33" fmla="*/ 119 h 327"/>
              <a:gd name="T34" fmla="*/ 29 w 327"/>
              <a:gd name="T35" fmla="*/ 135 h 327"/>
              <a:gd name="T36" fmla="*/ 26 w 327"/>
              <a:gd name="T37" fmla="*/ 162 h 327"/>
              <a:gd name="T38" fmla="*/ 30 w 327"/>
              <a:gd name="T39" fmla="*/ 194 h 327"/>
              <a:gd name="T40" fmla="*/ 3 w 327"/>
              <a:gd name="T41" fmla="*/ 210 h 327"/>
              <a:gd name="T42" fmla="*/ 43 w 327"/>
              <a:gd name="T43" fmla="*/ 280 h 327"/>
              <a:gd name="T44" fmla="*/ 72 w 327"/>
              <a:gd name="T45" fmla="*/ 264 h 327"/>
              <a:gd name="T46" fmla="*/ 124 w 327"/>
              <a:gd name="T47" fmla="*/ 292 h 327"/>
              <a:gd name="T48" fmla="*/ 124 w 327"/>
              <a:gd name="T49" fmla="*/ 327 h 327"/>
              <a:gd name="T50" fmla="*/ 205 w 327"/>
              <a:gd name="T51" fmla="*/ 327 h 327"/>
              <a:gd name="T52" fmla="*/ 205 w 327"/>
              <a:gd name="T53" fmla="*/ 291 h 327"/>
              <a:gd name="T54" fmla="*/ 252 w 327"/>
              <a:gd name="T55" fmla="*/ 264 h 327"/>
              <a:gd name="T56" fmla="*/ 283 w 327"/>
              <a:gd name="T57" fmla="*/ 282 h 327"/>
              <a:gd name="T58" fmla="*/ 324 w 327"/>
              <a:gd name="T59" fmla="*/ 212 h 327"/>
              <a:gd name="T60" fmla="*/ 294 w 327"/>
              <a:gd name="T61" fmla="*/ 194 h 327"/>
              <a:gd name="T62" fmla="*/ 298 w 327"/>
              <a:gd name="T63" fmla="*/ 16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7" h="327">
                <a:moveTo>
                  <a:pt x="81" y="162"/>
                </a:moveTo>
                <a:cubicBezTo>
                  <a:pt x="81" y="117"/>
                  <a:pt x="117" y="80"/>
                  <a:pt x="162" y="80"/>
                </a:cubicBezTo>
                <a:cubicBezTo>
                  <a:pt x="207" y="80"/>
                  <a:pt x="244" y="117"/>
                  <a:pt x="244" y="162"/>
                </a:cubicBezTo>
                <a:cubicBezTo>
                  <a:pt x="244" y="207"/>
                  <a:pt x="207" y="243"/>
                  <a:pt x="162" y="243"/>
                </a:cubicBezTo>
                <a:cubicBezTo>
                  <a:pt x="117" y="243"/>
                  <a:pt x="81" y="207"/>
                  <a:pt x="81" y="162"/>
                </a:cubicBezTo>
                <a:close/>
                <a:moveTo>
                  <a:pt x="298" y="162"/>
                </a:moveTo>
                <a:cubicBezTo>
                  <a:pt x="298" y="153"/>
                  <a:pt x="297" y="144"/>
                  <a:pt x="295" y="135"/>
                </a:cubicBezTo>
                <a:cubicBezTo>
                  <a:pt x="327" y="117"/>
                  <a:pt x="327" y="117"/>
                  <a:pt x="327" y="117"/>
                </a:cubicBezTo>
                <a:cubicBezTo>
                  <a:pt x="286" y="46"/>
                  <a:pt x="286" y="46"/>
                  <a:pt x="286" y="46"/>
                </a:cubicBezTo>
                <a:cubicBezTo>
                  <a:pt x="256" y="64"/>
                  <a:pt x="256" y="64"/>
                  <a:pt x="256" y="64"/>
                </a:cubicBezTo>
                <a:cubicBezTo>
                  <a:pt x="242" y="50"/>
                  <a:pt x="225" y="39"/>
                  <a:pt x="205" y="33"/>
                </a:cubicBezTo>
                <a:cubicBezTo>
                  <a:pt x="205" y="0"/>
                  <a:pt x="205" y="0"/>
                  <a:pt x="205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03" y="38"/>
                  <a:pt x="84" y="49"/>
                  <a:pt x="68" y="64"/>
                </a:cubicBezTo>
                <a:cubicBezTo>
                  <a:pt x="41" y="48"/>
                  <a:pt x="41" y="48"/>
                  <a:pt x="41" y="48"/>
                </a:cubicBezTo>
                <a:cubicBezTo>
                  <a:pt x="0" y="119"/>
                  <a:pt x="0" y="119"/>
                  <a:pt x="0" y="119"/>
                </a:cubicBezTo>
                <a:cubicBezTo>
                  <a:pt x="29" y="135"/>
                  <a:pt x="29" y="135"/>
                  <a:pt x="29" y="135"/>
                </a:cubicBezTo>
                <a:cubicBezTo>
                  <a:pt x="27" y="144"/>
                  <a:pt x="26" y="153"/>
                  <a:pt x="26" y="162"/>
                </a:cubicBezTo>
                <a:cubicBezTo>
                  <a:pt x="26" y="173"/>
                  <a:pt x="28" y="184"/>
                  <a:pt x="30" y="194"/>
                </a:cubicBezTo>
                <a:cubicBezTo>
                  <a:pt x="3" y="210"/>
                  <a:pt x="3" y="210"/>
                  <a:pt x="3" y="210"/>
                </a:cubicBezTo>
                <a:cubicBezTo>
                  <a:pt x="43" y="280"/>
                  <a:pt x="43" y="280"/>
                  <a:pt x="43" y="280"/>
                </a:cubicBezTo>
                <a:cubicBezTo>
                  <a:pt x="72" y="264"/>
                  <a:pt x="72" y="264"/>
                  <a:pt x="72" y="264"/>
                </a:cubicBezTo>
                <a:cubicBezTo>
                  <a:pt x="87" y="277"/>
                  <a:pt x="105" y="287"/>
                  <a:pt x="124" y="292"/>
                </a:cubicBezTo>
                <a:cubicBezTo>
                  <a:pt x="124" y="327"/>
                  <a:pt x="124" y="327"/>
                  <a:pt x="124" y="327"/>
                </a:cubicBezTo>
                <a:cubicBezTo>
                  <a:pt x="205" y="327"/>
                  <a:pt x="205" y="327"/>
                  <a:pt x="205" y="327"/>
                </a:cubicBezTo>
                <a:cubicBezTo>
                  <a:pt x="205" y="291"/>
                  <a:pt x="205" y="291"/>
                  <a:pt x="205" y="291"/>
                </a:cubicBezTo>
                <a:cubicBezTo>
                  <a:pt x="223" y="285"/>
                  <a:pt x="238" y="276"/>
                  <a:pt x="252" y="264"/>
                </a:cubicBezTo>
                <a:cubicBezTo>
                  <a:pt x="283" y="282"/>
                  <a:pt x="283" y="282"/>
                  <a:pt x="283" y="282"/>
                </a:cubicBezTo>
                <a:cubicBezTo>
                  <a:pt x="324" y="212"/>
                  <a:pt x="324" y="212"/>
                  <a:pt x="324" y="212"/>
                </a:cubicBezTo>
                <a:cubicBezTo>
                  <a:pt x="294" y="194"/>
                  <a:pt x="294" y="194"/>
                  <a:pt x="294" y="194"/>
                </a:cubicBezTo>
                <a:cubicBezTo>
                  <a:pt x="297" y="184"/>
                  <a:pt x="298" y="173"/>
                  <a:pt x="298" y="162"/>
                </a:cubicBezTo>
                <a:close/>
              </a:path>
            </a:pathLst>
          </a:custGeom>
          <a:noFill/>
          <a:ln w="19050">
            <a:solidFill>
              <a:schemeClr val="tx2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9712529" y="1670036"/>
            <a:ext cx="1777483" cy="10763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Knowledge</a:t>
            </a:r>
          </a:p>
        </p:txBody>
      </p:sp>
      <p:sp>
        <p:nvSpPr>
          <p:cNvPr id="84" name="Rectangle 83"/>
          <p:cNvSpPr/>
          <p:nvPr/>
        </p:nvSpPr>
        <p:spPr bwMode="auto">
          <a:xfrm>
            <a:off x="5432693" y="1670030"/>
            <a:ext cx="1405880" cy="107638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Speech</a:t>
            </a:r>
          </a:p>
        </p:txBody>
      </p:sp>
      <p:sp>
        <p:nvSpPr>
          <p:cNvPr id="85" name="speech_2"/>
          <p:cNvSpPr>
            <a:spLocks noChangeAspect="1" noEditPoints="1"/>
          </p:cNvSpPr>
          <p:nvPr/>
        </p:nvSpPr>
        <p:spPr bwMode="auto">
          <a:xfrm>
            <a:off x="5945808" y="1482431"/>
            <a:ext cx="379648" cy="337269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pic>
        <p:nvPicPr>
          <p:cNvPr id="86" name="Graphic 8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737" y="1461740"/>
            <a:ext cx="456018" cy="42224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 bwMode="auto">
          <a:xfrm>
            <a:off x="3067883" y="1670033"/>
            <a:ext cx="1729722" cy="107638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</a:t>
            </a:r>
          </a:p>
        </p:txBody>
      </p:sp>
      <p:sp>
        <p:nvSpPr>
          <p:cNvPr id="88" name="Freeform 5"/>
          <p:cNvSpPr>
            <a:spLocks noChangeAspect="1" noEditPoints="1"/>
          </p:cNvSpPr>
          <p:nvPr/>
        </p:nvSpPr>
        <p:spPr bwMode="auto">
          <a:xfrm>
            <a:off x="8078336" y="1470347"/>
            <a:ext cx="394431" cy="386895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7473658" y="1670037"/>
            <a:ext cx="1603784" cy="10763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Search</a:t>
            </a:r>
          </a:p>
        </p:txBody>
      </p:sp>
      <p:sp>
        <p:nvSpPr>
          <p:cNvPr id="90" name="eye_2"/>
          <p:cNvSpPr>
            <a:spLocks noChangeAspect="1" noEditPoints="1"/>
          </p:cNvSpPr>
          <p:nvPr/>
        </p:nvSpPr>
        <p:spPr bwMode="auto">
          <a:xfrm>
            <a:off x="1443400" y="1498367"/>
            <a:ext cx="489908" cy="271828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943911" y="1670034"/>
            <a:ext cx="1488886" cy="107637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3237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91E-6 -3.62233E-6 L -3.60991E-6 0.0678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995E-6 -4.48025E-6 L 3.12995E-6 0.0678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0833E-6 4.44444E-6 L 2.70833E-6 0.06782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2.32321E-6 -4.48025E-6 L -2.32321E-6 0.0678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90452E-6 -4.48025E-6 L -1.90452E-6 0.0678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2.70871E-6 -4.48025E-6 L -2.70871E-6 0.0678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36661E-6 3.91739E-6 L 2.36661E-6 0.0678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3.7037E-6 L 3.33333E-6 0.06782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4.30431E-6 -1.78847E-6 L -4.30431E-6 0.0678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90452E-6 -1.78847E-6 L -1.90452E-6 0.0678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9.9566E-8 -1.78847E-6 L -9.9566E-8 0.06786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9" grpId="0"/>
      <p:bldP spid="59" grpId="1"/>
      <p:bldP spid="60" grpId="0"/>
      <p:bldP spid="60" grpId="1"/>
      <p:bldP spid="61" grpId="0"/>
      <p:bldP spid="61" grpId="1"/>
      <p:bldP spid="63" grpId="0"/>
      <p:bldP spid="6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458018" y="1592533"/>
            <a:ext cx="11520441" cy="4388815"/>
            <a:chOff x="457199" y="1469470"/>
            <a:chExt cx="11522075" cy="5230544"/>
          </a:xfrm>
        </p:grpSpPr>
        <p:sp>
          <p:nvSpPr>
            <p:cNvPr id="35" name="Rectangle 34"/>
            <p:cNvSpPr/>
            <p:nvPr/>
          </p:nvSpPr>
          <p:spPr bwMode="auto">
            <a:xfrm>
              <a:off x="457199" y="1469470"/>
              <a:ext cx="3747720" cy="5230544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344376" y="1469470"/>
              <a:ext cx="3747720" cy="5230544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8231554" y="1469470"/>
              <a:ext cx="3747720" cy="5230544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549131" y="4798301"/>
            <a:ext cx="3138569" cy="835900"/>
            <a:chOff x="8549462" y="5737502"/>
            <a:chExt cx="3139014" cy="836018"/>
          </a:xfrm>
        </p:grpSpPr>
        <p:grpSp>
          <p:nvGrpSpPr>
            <p:cNvPr id="25" name="Group 24"/>
            <p:cNvGrpSpPr/>
            <p:nvPr/>
          </p:nvGrpSpPr>
          <p:grpSpPr>
            <a:xfrm>
              <a:off x="9036400" y="5737502"/>
              <a:ext cx="2165140" cy="385860"/>
              <a:chOff x="8446309" y="5819616"/>
              <a:chExt cx="2122879" cy="37832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46309" y="5819616"/>
                <a:ext cx="922751" cy="378328"/>
              </a:xfrm>
              <a:prstGeom prst="rect">
                <a:avLst/>
              </a:prstGeom>
              <a:noFill/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800" b="30800"/>
              <a:stretch/>
            </p:blipFill>
            <p:spPr>
              <a:xfrm>
                <a:off x="9503481" y="5823349"/>
                <a:ext cx="1065707" cy="306921"/>
              </a:xfrm>
              <a:prstGeom prst="rect">
                <a:avLst/>
              </a:prstGeom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8549462" y="6141361"/>
              <a:ext cx="3139014" cy="432159"/>
              <a:chOff x="8157755" y="6215592"/>
              <a:chExt cx="3077744" cy="42372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7755" y="6278870"/>
                <a:ext cx="1441785" cy="36044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1302" y="6215592"/>
                <a:ext cx="1464197" cy="367479"/>
              </a:xfrm>
              <a:prstGeom prst="rect">
                <a:avLst/>
              </a:prstGeom>
            </p:spPr>
          </p:pic>
        </p:grpSp>
      </p:grpSp>
      <p:grpSp>
        <p:nvGrpSpPr>
          <p:cNvPr id="39" name="Group 38"/>
          <p:cNvGrpSpPr/>
          <p:nvPr/>
        </p:nvGrpSpPr>
        <p:grpSpPr>
          <a:xfrm>
            <a:off x="4834944" y="4850318"/>
            <a:ext cx="2701455" cy="815637"/>
            <a:chOff x="4834748" y="5789525"/>
            <a:chExt cx="2701838" cy="815753"/>
          </a:xfrm>
        </p:grpSpPr>
        <p:grpSp>
          <p:nvGrpSpPr>
            <p:cNvPr id="19" name="Group 18"/>
            <p:cNvGrpSpPr/>
            <p:nvPr/>
          </p:nvGrpSpPr>
          <p:grpSpPr>
            <a:xfrm>
              <a:off x="4834748" y="6223021"/>
              <a:ext cx="2701838" cy="382257"/>
              <a:chOff x="4708300" y="6295658"/>
              <a:chExt cx="2649101" cy="37479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22"/>
              <a:stretch/>
            </p:blipFill>
            <p:spPr>
              <a:xfrm>
                <a:off x="4708300" y="6354134"/>
                <a:ext cx="1211252" cy="31632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7311" y="6295658"/>
                <a:ext cx="1110090" cy="298614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220250" y="5789525"/>
              <a:ext cx="1930832" cy="402266"/>
              <a:chOff x="4718671" y="5870624"/>
              <a:chExt cx="1893144" cy="394414"/>
            </a:xfrm>
          </p:grpSpPr>
          <p:sp>
            <p:nvSpPr>
              <p:cNvPr id="44" name="Freeform 11"/>
              <p:cNvSpPr>
                <a:spLocks noEditPoints="1"/>
              </p:cNvSpPr>
              <p:nvPr/>
            </p:nvSpPr>
            <p:spPr bwMode="black">
              <a:xfrm>
                <a:off x="5488487" y="5870624"/>
                <a:ext cx="320356" cy="394414"/>
              </a:xfrm>
              <a:custGeom>
                <a:avLst/>
                <a:gdLst>
                  <a:gd name="T0" fmla="*/ 574 w 618"/>
                  <a:gd name="T1" fmla="*/ 227 h 723"/>
                  <a:gd name="T2" fmla="*/ 530 w 618"/>
                  <a:gd name="T3" fmla="*/ 272 h 723"/>
                  <a:gd name="T4" fmla="*/ 530 w 618"/>
                  <a:gd name="T5" fmla="*/ 446 h 723"/>
                  <a:gd name="T6" fmla="*/ 574 w 618"/>
                  <a:gd name="T7" fmla="*/ 491 h 723"/>
                  <a:gd name="T8" fmla="*/ 618 w 618"/>
                  <a:gd name="T9" fmla="*/ 446 h 723"/>
                  <a:gd name="T10" fmla="*/ 618 w 618"/>
                  <a:gd name="T11" fmla="*/ 272 h 723"/>
                  <a:gd name="T12" fmla="*/ 574 w 618"/>
                  <a:gd name="T13" fmla="*/ 227 h 723"/>
                  <a:gd name="T14" fmla="*/ 44 w 618"/>
                  <a:gd name="T15" fmla="*/ 227 h 723"/>
                  <a:gd name="T16" fmla="*/ 0 w 618"/>
                  <a:gd name="T17" fmla="*/ 272 h 723"/>
                  <a:gd name="T18" fmla="*/ 0 w 618"/>
                  <a:gd name="T19" fmla="*/ 446 h 723"/>
                  <a:gd name="T20" fmla="*/ 44 w 618"/>
                  <a:gd name="T21" fmla="*/ 491 h 723"/>
                  <a:gd name="T22" fmla="*/ 88 w 618"/>
                  <a:gd name="T23" fmla="*/ 446 h 723"/>
                  <a:gd name="T24" fmla="*/ 88 w 618"/>
                  <a:gd name="T25" fmla="*/ 272 h 723"/>
                  <a:gd name="T26" fmla="*/ 44 w 618"/>
                  <a:gd name="T27" fmla="*/ 227 h 723"/>
                  <a:gd name="T28" fmla="*/ 505 w 618"/>
                  <a:gd name="T29" fmla="*/ 228 h 723"/>
                  <a:gd name="T30" fmla="*/ 505 w 618"/>
                  <a:gd name="T31" fmla="*/ 547 h 723"/>
                  <a:gd name="T32" fmla="*/ 471 w 618"/>
                  <a:gd name="T33" fmla="*/ 581 h 723"/>
                  <a:gd name="T34" fmla="*/ 432 w 618"/>
                  <a:gd name="T35" fmla="*/ 581 h 723"/>
                  <a:gd name="T36" fmla="*/ 432 w 618"/>
                  <a:gd name="T37" fmla="*/ 678 h 723"/>
                  <a:gd name="T38" fmla="*/ 388 w 618"/>
                  <a:gd name="T39" fmla="*/ 723 h 723"/>
                  <a:gd name="T40" fmla="*/ 344 w 618"/>
                  <a:gd name="T41" fmla="*/ 678 h 723"/>
                  <a:gd name="T42" fmla="*/ 344 w 618"/>
                  <a:gd name="T43" fmla="*/ 581 h 723"/>
                  <a:gd name="T44" fmla="*/ 276 w 618"/>
                  <a:gd name="T45" fmla="*/ 581 h 723"/>
                  <a:gd name="T46" fmla="*/ 276 w 618"/>
                  <a:gd name="T47" fmla="*/ 678 h 723"/>
                  <a:gd name="T48" fmla="*/ 232 w 618"/>
                  <a:gd name="T49" fmla="*/ 723 h 723"/>
                  <a:gd name="T50" fmla="*/ 188 w 618"/>
                  <a:gd name="T51" fmla="*/ 678 h 723"/>
                  <a:gd name="T52" fmla="*/ 188 w 618"/>
                  <a:gd name="T53" fmla="*/ 581 h 723"/>
                  <a:gd name="T54" fmla="*/ 149 w 618"/>
                  <a:gd name="T55" fmla="*/ 581 h 723"/>
                  <a:gd name="T56" fmla="*/ 115 w 618"/>
                  <a:gd name="T57" fmla="*/ 547 h 723"/>
                  <a:gd name="T58" fmla="*/ 115 w 618"/>
                  <a:gd name="T59" fmla="*/ 228 h 723"/>
                  <a:gd name="T60" fmla="*/ 505 w 618"/>
                  <a:gd name="T61" fmla="*/ 228 h 723"/>
                  <a:gd name="T62" fmla="*/ 402 w 618"/>
                  <a:gd name="T63" fmla="*/ 63 h 723"/>
                  <a:gd name="T64" fmla="*/ 438 w 618"/>
                  <a:gd name="T65" fmla="*/ 11 h 723"/>
                  <a:gd name="T66" fmla="*/ 437 w 618"/>
                  <a:gd name="T67" fmla="*/ 2 h 723"/>
                  <a:gd name="T68" fmla="*/ 428 w 618"/>
                  <a:gd name="T69" fmla="*/ 4 h 723"/>
                  <a:gd name="T70" fmla="*/ 390 w 618"/>
                  <a:gd name="T71" fmla="*/ 59 h 723"/>
                  <a:gd name="T72" fmla="*/ 309 w 618"/>
                  <a:gd name="T73" fmla="*/ 43 h 723"/>
                  <a:gd name="T74" fmla="*/ 228 w 618"/>
                  <a:gd name="T75" fmla="*/ 59 h 723"/>
                  <a:gd name="T76" fmla="*/ 190 w 618"/>
                  <a:gd name="T77" fmla="*/ 4 h 723"/>
                  <a:gd name="T78" fmla="*/ 181 w 618"/>
                  <a:gd name="T79" fmla="*/ 2 h 723"/>
                  <a:gd name="T80" fmla="*/ 180 w 618"/>
                  <a:gd name="T81" fmla="*/ 11 h 723"/>
                  <a:gd name="T82" fmla="*/ 216 w 618"/>
                  <a:gd name="T83" fmla="*/ 63 h 723"/>
                  <a:gd name="T84" fmla="*/ 114 w 618"/>
                  <a:gd name="T85" fmla="*/ 200 h 723"/>
                  <a:gd name="T86" fmla="*/ 504 w 618"/>
                  <a:gd name="T87" fmla="*/ 200 h 723"/>
                  <a:gd name="T88" fmla="*/ 402 w 618"/>
                  <a:gd name="T89" fmla="*/ 63 h 723"/>
                  <a:gd name="T90" fmla="*/ 227 w 618"/>
                  <a:gd name="T91" fmla="*/ 146 h 723"/>
                  <a:gd name="T92" fmla="*/ 205 w 618"/>
                  <a:gd name="T93" fmla="*/ 124 h 723"/>
                  <a:gd name="T94" fmla="*/ 227 w 618"/>
                  <a:gd name="T95" fmla="*/ 103 h 723"/>
                  <a:gd name="T96" fmla="*/ 248 w 618"/>
                  <a:gd name="T97" fmla="*/ 124 h 723"/>
                  <a:gd name="T98" fmla="*/ 227 w 618"/>
                  <a:gd name="T99" fmla="*/ 146 h 723"/>
                  <a:gd name="T100" fmla="*/ 394 w 618"/>
                  <a:gd name="T101" fmla="*/ 146 h 723"/>
                  <a:gd name="T102" fmla="*/ 373 w 618"/>
                  <a:gd name="T103" fmla="*/ 124 h 723"/>
                  <a:gd name="T104" fmla="*/ 394 w 618"/>
                  <a:gd name="T105" fmla="*/ 103 h 723"/>
                  <a:gd name="T106" fmla="*/ 416 w 618"/>
                  <a:gd name="T107" fmla="*/ 124 h 723"/>
                  <a:gd name="T108" fmla="*/ 394 w 618"/>
                  <a:gd name="T109" fmla="*/ 146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18" h="723">
                    <a:moveTo>
                      <a:pt x="574" y="227"/>
                    </a:moveTo>
                    <a:cubicBezTo>
                      <a:pt x="550" y="227"/>
                      <a:pt x="530" y="247"/>
                      <a:pt x="530" y="272"/>
                    </a:cubicBezTo>
                    <a:cubicBezTo>
                      <a:pt x="530" y="446"/>
                      <a:pt x="530" y="446"/>
                      <a:pt x="530" y="446"/>
                    </a:cubicBezTo>
                    <a:cubicBezTo>
                      <a:pt x="530" y="471"/>
                      <a:pt x="550" y="491"/>
                      <a:pt x="574" y="491"/>
                    </a:cubicBezTo>
                    <a:cubicBezTo>
                      <a:pt x="598" y="491"/>
                      <a:pt x="618" y="471"/>
                      <a:pt x="618" y="446"/>
                    </a:cubicBezTo>
                    <a:cubicBezTo>
                      <a:pt x="618" y="272"/>
                      <a:pt x="618" y="272"/>
                      <a:pt x="618" y="272"/>
                    </a:cubicBezTo>
                    <a:cubicBezTo>
                      <a:pt x="618" y="247"/>
                      <a:pt x="598" y="227"/>
                      <a:pt x="574" y="227"/>
                    </a:cubicBezTo>
                    <a:close/>
                    <a:moveTo>
                      <a:pt x="44" y="227"/>
                    </a:moveTo>
                    <a:cubicBezTo>
                      <a:pt x="20" y="227"/>
                      <a:pt x="0" y="247"/>
                      <a:pt x="0" y="272"/>
                    </a:cubicBezTo>
                    <a:cubicBezTo>
                      <a:pt x="0" y="446"/>
                      <a:pt x="0" y="446"/>
                      <a:pt x="0" y="446"/>
                    </a:cubicBezTo>
                    <a:cubicBezTo>
                      <a:pt x="0" y="471"/>
                      <a:pt x="20" y="491"/>
                      <a:pt x="44" y="491"/>
                    </a:cubicBezTo>
                    <a:cubicBezTo>
                      <a:pt x="68" y="491"/>
                      <a:pt x="88" y="471"/>
                      <a:pt x="88" y="446"/>
                    </a:cubicBezTo>
                    <a:cubicBezTo>
                      <a:pt x="88" y="272"/>
                      <a:pt x="88" y="272"/>
                      <a:pt x="88" y="272"/>
                    </a:cubicBezTo>
                    <a:cubicBezTo>
                      <a:pt x="88" y="247"/>
                      <a:pt x="68" y="227"/>
                      <a:pt x="44" y="227"/>
                    </a:cubicBezTo>
                    <a:close/>
                    <a:moveTo>
                      <a:pt x="505" y="228"/>
                    </a:moveTo>
                    <a:cubicBezTo>
                      <a:pt x="505" y="547"/>
                      <a:pt x="505" y="547"/>
                      <a:pt x="505" y="547"/>
                    </a:cubicBezTo>
                    <a:cubicBezTo>
                      <a:pt x="505" y="566"/>
                      <a:pt x="490" y="581"/>
                      <a:pt x="471" y="581"/>
                    </a:cubicBezTo>
                    <a:cubicBezTo>
                      <a:pt x="432" y="581"/>
                      <a:pt x="432" y="581"/>
                      <a:pt x="432" y="581"/>
                    </a:cubicBezTo>
                    <a:cubicBezTo>
                      <a:pt x="432" y="678"/>
                      <a:pt x="432" y="678"/>
                      <a:pt x="432" y="678"/>
                    </a:cubicBezTo>
                    <a:cubicBezTo>
                      <a:pt x="432" y="703"/>
                      <a:pt x="412" y="723"/>
                      <a:pt x="388" y="723"/>
                    </a:cubicBezTo>
                    <a:cubicBezTo>
                      <a:pt x="364" y="723"/>
                      <a:pt x="344" y="703"/>
                      <a:pt x="344" y="678"/>
                    </a:cubicBezTo>
                    <a:cubicBezTo>
                      <a:pt x="344" y="581"/>
                      <a:pt x="344" y="581"/>
                      <a:pt x="344" y="581"/>
                    </a:cubicBezTo>
                    <a:cubicBezTo>
                      <a:pt x="276" y="581"/>
                      <a:pt x="276" y="581"/>
                      <a:pt x="276" y="581"/>
                    </a:cubicBezTo>
                    <a:cubicBezTo>
                      <a:pt x="276" y="678"/>
                      <a:pt x="276" y="678"/>
                      <a:pt x="276" y="678"/>
                    </a:cubicBezTo>
                    <a:cubicBezTo>
                      <a:pt x="276" y="703"/>
                      <a:pt x="256" y="723"/>
                      <a:pt x="232" y="723"/>
                    </a:cubicBezTo>
                    <a:cubicBezTo>
                      <a:pt x="208" y="723"/>
                      <a:pt x="188" y="703"/>
                      <a:pt x="188" y="678"/>
                    </a:cubicBezTo>
                    <a:cubicBezTo>
                      <a:pt x="188" y="581"/>
                      <a:pt x="188" y="581"/>
                      <a:pt x="188" y="581"/>
                    </a:cubicBezTo>
                    <a:cubicBezTo>
                      <a:pt x="149" y="581"/>
                      <a:pt x="149" y="581"/>
                      <a:pt x="149" y="581"/>
                    </a:cubicBezTo>
                    <a:cubicBezTo>
                      <a:pt x="130" y="581"/>
                      <a:pt x="115" y="566"/>
                      <a:pt x="115" y="547"/>
                    </a:cubicBezTo>
                    <a:cubicBezTo>
                      <a:pt x="115" y="228"/>
                      <a:pt x="115" y="228"/>
                      <a:pt x="115" y="228"/>
                    </a:cubicBezTo>
                    <a:lnTo>
                      <a:pt x="505" y="228"/>
                    </a:lnTo>
                    <a:close/>
                    <a:moveTo>
                      <a:pt x="402" y="63"/>
                    </a:moveTo>
                    <a:cubicBezTo>
                      <a:pt x="438" y="11"/>
                      <a:pt x="438" y="11"/>
                      <a:pt x="438" y="11"/>
                    </a:cubicBezTo>
                    <a:cubicBezTo>
                      <a:pt x="440" y="8"/>
                      <a:pt x="439" y="4"/>
                      <a:pt x="437" y="2"/>
                    </a:cubicBezTo>
                    <a:cubicBezTo>
                      <a:pt x="434" y="0"/>
                      <a:pt x="430" y="1"/>
                      <a:pt x="428" y="4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65" y="49"/>
                      <a:pt x="338" y="43"/>
                      <a:pt x="309" y="43"/>
                    </a:cubicBezTo>
                    <a:cubicBezTo>
                      <a:pt x="280" y="43"/>
                      <a:pt x="253" y="49"/>
                      <a:pt x="228" y="59"/>
                    </a:cubicBezTo>
                    <a:cubicBezTo>
                      <a:pt x="190" y="4"/>
                      <a:pt x="190" y="4"/>
                      <a:pt x="190" y="4"/>
                    </a:cubicBezTo>
                    <a:cubicBezTo>
                      <a:pt x="188" y="1"/>
                      <a:pt x="184" y="0"/>
                      <a:pt x="181" y="2"/>
                    </a:cubicBezTo>
                    <a:cubicBezTo>
                      <a:pt x="179" y="4"/>
                      <a:pt x="178" y="8"/>
                      <a:pt x="180" y="11"/>
                    </a:cubicBezTo>
                    <a:cubicBezTo>
                      <a:pt x="216" y="63"/>
                      <a:pt x="216" y="63"/>
                      <a:pt x="216" y="63"/>
                    </a:cubicBezTo>
                    <a:cubicBezTo>
                      <a:pt x="159" y="90"/>
                      <a:pt x="119" y="141"/>
                      <a:pt x="114" y="200"/>
                    </a:cubicBezTo>
                    <a:cubicBezTo>
                      <a:pt x="504" y="200"/>
                      <a:pt x="504" y="200"/>
                      <a:pt x="504" y="200"/>
                    </a:cubicBezTo>
                    <a:cubicBezTo>
                      <a:pt x="499" y="141"/>
                      <a:pt x="459" y="90"/>
                      <a:pt x="402" y="63"/>
                    </a:cubicBezTo>
                    <a:close/>
                    <a:moveTo>
                      <a:pt x="227" y="146"/>
                    </a:moveTo>
                    <a:cubicBezTo>
                      <a:pt x="215" y="146"/>
                      <a:pt x="205" y="136"/>
                      <a:pt x="205" y="124"/>
                    </a:cubicBezTo>
                    <a:cubicBezTo>
                      <a:pt x="205" y="113"/>
                      <a:pt x="215" y="103"/>
                      <a:pt x="227" y="103"/>
                    </a:cubicBezTo>
                    <a:cubicBezTo>
                      <a:pt x="239" y="103"/>
                      <a:pt x="248" y="113"/>
                      <a:pt x="248" y="124"/>
                    </a:cubicBezTo>
                    <a:cubicBezTo>
                      <a:pt x="248" y="136"/>
                      <a:pt x="239" y="146"/>
                      <a:pt x="227" y="146"/>
                    </a:cubicBezTo>
                    <a:close/>
                    <a:moveTo>
                      <a:pt x="394" y="146"/>
                    </a:moveTo>
                    <a:cubicBezTo>
                      <a:pt x="382" y="146"/>
                      <a:pt x="373" y="136"/>
                      <a:pt x="373" y="124"/>
                    </a:cubicBezTo>
                    <a:cubicBezTo>
                      <a:pt x="373" y="113"/>
                      <a:pt x="382" y="103"/>
                      <a:pt x="394" y="103"/>
                    </a:cubicBezTo>
                    <a:cubicBezTo>
                      <a:pt x="406" y="103"/>
                      <a:pt x="416" y="113"/>
                      <a:pt x="416" y="124"/>
                    </a:cubicBezTo>
                    <a:cubicBezTo>
                      <a:pt x="416" y="136"/>
                      <a:pt x="406" y="146"/>
                      <a:pt x="394" y="1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8" name="Freeform 47"/>
              <p:cNvSpPr>
                <a:spLocks noChangeAspect="1" noEditPoints="1"/>
              </p:cNvSpPr>
              <p:nvPr/>
            </p:nvSpPr>
            <p:spPr bwMode="black">
              <a:xfrm>
                <a:off x="4718671" y="5918276"/>
                <a:ext cx="300330" cy="299110"/>
              </a:xfrm>
              <a:custGeom>
                <a:avLst/>
                <a:gdLst>
                  <a:gd name="T0" fmla="*/ 112 w 246"/>
                  <a:gd name="T1" fmla="*/ 19 h 245"/>
                  <a:gd name="T2" fmla="*/ 246 w 246"/>
                  <a:gd name="T3" fmla="*/ 0 h 245"/>
                  <a:gd name="T4" fmla="*/ 246 w 246"/>
                  <a:gd name="T5" fmla="*/ 116 h 245"/>
                  <a:gd name="T6" fmla="*/ 112 w 246"/>
                  <a:gd name="T7" fmla="*/ 116 h 245"/>
                  <a:gd name="T8" fmla="*/ 112 w 246"/>
                  <a:gd name="T9" fmla="*/ 19 h 245"/>
                  <a:gd name="T10" fmla="*/ 102 w 246"/>
                  <a:gd name="T11" fmla="*/ 116 h 245"/>
                  <a:gd name="T12" fmla="*/ 102 w 246"/>
                  <a:gd name="T13" fmla="*/ 19 h 245"/>
                  <a:gd name="T14" fmla="*/ 0 w 246"/>
                  <a:gd name="T15" fmla="*/ 34 h 245"/>
                  <a:gd name="T16" fmla="*/ 0 w 246"/>
                  <a:gd name="T17" fmla="*/ 116 h 245"/>
                  <a:gd name="T18" fmla="*/ 102 w 246"/>
                  <a:gd name="T19" fmla="*/ 116 h 245"/>
                  <a:gd name="T20" fmla="*/ 102 w 246"/>
                  <a:gd name="T21" fmla="*/ 126 h 245"/>
                  <a:gd name="T22" fmla="*/ 0 w 246"/>
                  <a:gd name="T23" fmla="*/ 126 h 245"/>
                  <a:gd name="T24" fmla="*/ 0 w 246"/>
                  <a:gd name="T25" fmla="*/ 211 h 245"/>
                  <a:gd name="T26" fmla="*/ 102 w 246"/>
                  <a:gd name="T27" fmla="*/ 226 h 245"/>
                  <a:gd name="T28" fmla="*/ 102 w 246"/>
                  <a:gd name="T29" fmla="*/ 126 h 245"/>
                  <a:gd name="T30" fmla="*/ 112 w 246"/>
                  <a:gd name="T31" fmla="*/ 126 h 245"/>
                  <a:gd name="T32" fmla="*/ 112 w 246"/>
                  <a:gd name="T33" fmla="*/ 226 h 245"/>
                  <a:gd name="T34" fmla="*/ 246 w 246"/>
                  <a:gd name="T35" fmla="*/ 245 h 245"/>
                  <a:gd name="T36" fmla="*/ 246 w 246"/>
                  <a:gd name="T37" fmla="*/ 126 h 245"/>
                  <a:gd name="T38" fmla="*/ 112 w 246"/>
                  <a:gd name="T39" fmla="*/ 126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6" h="245">
                    <a:moveTo>
                      <a:pt x="112" y="19"/>
                    </a:moveTo>
                    <a:lnTo>
                      <a:pt x="246" y="0"/>
                    </a:lnTo>
                    <a:lnTo>
                      <a:pt x="246" y="116"/>
                    </a:lnTo>
                    <a:lnTo>
                      <a:pt x="112" y="116"/>
                    </a:lnTo>
                    <a:lnTo>
                      <a:pt x="112" y="19"/>
                    </a:lnTo>
                    <a:close/>
                    <a:moveTo>
                      <a:pt x="102" y="116"/>
                    </a:moveTo>
                    <a:lnTo>
                      <a:pt x="102" y="19"/>
                    </a:lnTo>
                    <a:lnTo>
                      <a:pt x="0" y="34"/>
                    </a:lnTo>
                    <a:lnTo>
                      <a:pt x="0" y="116"/>
                    </a:lnTo>
                    <a:lnTo>
                      <a:pt x="102" y="116"/>
                    </a:lnTo>
                    <a:close/>
                    <a:moveTo>
                      <a:pt x="102" y="126"/>
                    </a:moveTo>
                    <a:lnTo>
                      <a:pt x="0" y="126"/>
                    </a:lnTo>
                    <a:lnTo>
                      <a:pt x="0" y="211"/>
                    </a:lnTo>
                    <a:lnTo>
                      <a:pt x="102" y="226"/>
                    </a:lnTo>
                    <a:lnTo>
                      <a:pt x="102" y="126"/>
                    </a:lnTo>
                    <a:close/>
                    <a:moveTo>
                      <a:pt x="112" y="126"/>
                    </a:moveTo>
                    <a:lnTo>
                      <a:pt x="112" y="226"/>
                    </a:lnTo>
                    <a:lnTo>
                      <a:pt x="246" y="245"/>
                    </a:lnTo>
                    <a:lnTo>
                      <a:pt x="246" y="126"/>
                    </a:lnTo>
                    <a:lnTo>
                      <a:pt x="112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49" name="Group 48"/>
              <p:cNvGrpSpPr>
                <a:grpSpLocks noChangeAspect="1"/>
              </p:cNvGrpSpPr>
              <p:nvPr/>
            </p:nvGrpSpPr>
            <p:grpSpPr bwMode="black">
              <a:xfrm>
                <a:off x="6278329" y="5873298"/>
                <a:ext cx="333486" cy="389066"/>
                <a:chOff x="396875" y="1300163"/>
                <a:chExt cx="1162051" cy="1355725"/>
              </a:xfrm>
            </p:grpSpPr>
            <p:sp>
              <p:nvSpPr>
                <p:cNvPr id="50" name="Freeform 49"/>
                <p:cNvSpPr>
                  <a:spLocks/>
                </p:cNvSpPr>
                <p:nvPr/>
              </p:nvSpPr>
              <p:spPr bwMode="black">
                <a:xfrm>
                  <a:off x="396875" y="1616075"/>
                  <a:ext cx="1162051" cy="1039813"/>
                </a:xfrm>
                <a:custGeom>
                  <a:avLst/>
                  <a:gdLst>
                    <a:gd name="T0" fmla="*/ 455 w 539"/>
                    <a:gd name="T1" fmla="*/ 186 h 482"/>
                    <a:gd name="T2" fmla="*/ 522 w 539"/>
                    <a:gd name="T3" fmla="*/ 67 h 482"/>
                    <a:gd name="T4" fmla="*/ 408 w 539"/>
                    <a:gd name="T5" fmla="*/ 5 h 482"/>
                    <a:gd name="T6" fmla="*/ 288 w 539"/>
                    <a:gd name="T7" fmla="*/ 34 h 482"/>
                    <a:gd name="T8" fmla="*/ 184 w 539"/>
                    <a:gd name="T9" fmla="*/ 7 h 482"/>
                    <a:gd name="T10" fmla="*/ 55 w 539"/>
                    <a:gd name="T11" fmla="*/ 86 h 482"/>
                    <a:gd name="T12" fmla="*/ 95 w 539"/>
                    <a:gd name="T13" fmla="*/ 401 h 482"/>
                    <a:gd name="T14" fmla="*/ 194 w 539"/>
                    <a:gd name="T15" fmla="*/ 480 h 482"/>
                    <a:gd name="T16" fmla="*/ 296 w 539"/>
                    <a:gd name="T17" fmla="*/ 455 h 482"/>
                    <a:gd name="T18" fmla="*/ 400 w 539"/>
                    <a:gd name="T19" fmla="*/ 479 h 482"/>
                    <a:gd name="T20" fmla="*/ 496 w 539"/>
                    <a:gd name="T21" fmla="*/ 402 h 482"/>
                    <a:gd name="T22" fmla="*/ 539 w 539"/>
                    <a:gd name="T23" fmla="*/ 313 h 482"/>
                    <a:gd name="T24" fmla="*/ 455 w 539"/>
                    <a:gd name="T25" fmla="*/ 186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39" h="482">
                      <a:moveTo>
                        <a:pt x="455" y="186"/>
                      </a:moveTo>
                      <a:cubicBezTo>
                        <a:pt x="454" y="107"/>
                        <a:pt x="519" y="69"/>
                        <a:pt x="522" y="67"/>
                      </a:cubicBezTo>
                      <a:cubicBezTo>
                        <a:pt x="485" y="13"/>
                        <a:pt x="428" y="6"/>
                        <a:pt x="408" y="5"/>
                      </a:cubicBezTo>
                      <a:cubicBezTo>
                        <a:pt x="359" y="0"/>
                        <a:pt x="312" y="34"/>
                        <a:pt x="288" y="34"/>
                      </a:cubicBezTo>
                      <a:cubicBezTo>
                        <a:pt x="263" y="34"/>
                        <a:pt x="225" y="6"/>
                        <a:pt x="184" y="7"/>
                      </a:cubicBezTo>
                      <a:cubicBezTo>
                        <a:pt x="131" y="8"/>
                        <a:pt x="82" y="38"/>
                        <a:pt x="55" y="86"/>
                      </a:cubicBezTo>
                      <a:cubicBezTo>
                        <a:pt x="0" y="182"/>
                        <a:pt x="41" y="323"/>
                        <a:pt x="95" y="401"/>
                      </a:cubicBezTo>
                      <a:cubicBezTo>
                        <a:pt x="121" y="439"/>
                        <a:pt x="153" y="482"/>
                        <a:pt x="194" y="480"/>
                      </a:cubicBezTo>
                      <a:cubicBezTo>
                        <a:pt x="234" y="479"/>
                        <a:pt x="248" y="455"/>
                        <a:pt x="296" y="455"/>
                      </a:cubicBezTo>
                      <a:cubicBezTo>
                        <a:pt x="344" y="454"/>
                        <a:pt x="358" y="480"/>
                        <a:pt x="400" y="479"/>
                      </a:cubicBezTo>
                      <a:cubicBezTo>
                        <a:pt x="443" y="478"/>
                        <a:pt x="470" y="440"/>
                        <a:pt x="496" y="402"/>
                      </a:cubicBezTo>
                      <a:cubicBezTo>
                        <a:pt x="526" y="358"/>
                        <a:pt x="538" y="315"/>
                        <a:pt x="539" y="313"/>
                      </a:cubicBezTo>
                      <a:cubicBezTo>
                        <a:pt x="538" y="313"/>
                        <a:pt x="456" y="281"/>
                        <a:pt x="455" y="186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/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50"/>
                <p:cNvSpPr>
                  <a:spLocks/>
                </p:cNvSpPr>
                <p:nvPr/>
              </p:nvSpPr>
              <p:spPr bwMode="black">
                <a:xfrm>
                  <a:off x="996950" y="1300163"/>
                  <a:ext cx="288925" cy="317500"/>
                </a:xfrm>
                <a:custGeom>
                  <a:avLst/>
                  <a:gdLst>
                    <a:gd name="T0" fmla="*/ 98 w 134"/>
                    <a:gd name="T1" fmla="*/ 100 h 147"/>
                    <a:gd name="T2" fmla="*/ 130 w 134"/>
                    <a:gd name="T3" fmla="*/ 0 h 147"/>
                    <a:gd name="T4" fmla="*/ 38 w 134"/>
                    <a:gd name="T5" fmla="*/ 47 h 147"/>
                    <a:gd name="T6" fmla="*/ 5 w 134"/>
                    <a:gd name="T7" fmla="*/ 144 h 147"/>
                    <a:gd name="T8" fmla="*/ 98 w 134"/>
                    <a:gd name="T9" fmla="*/ 10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147">
                      <a:moveTo>
                        <a:pt x="98" y="100"/>
                      </a:moveTo>
                      <a:cubicBezTo>
                        <a:pt x="120" y="73"/>
                        <a:pt x="134" y="36"/>
                        <a:pt x="130" y="0"/>
                      </a:cubicBezTo>
                      <a:cubicBezTo>
                        <a:pt x="99" y="1"/>
                        <a:pt x="61" y="21"/>
                        <a:pt x="38" y="47"/>
                      </a:cubicBezTo>
                      <a:cubicBezTo>
                        <a:pt x="18" y="71"/>
                        <a:pt x="0" y="108"/>
                        <a:pt x="5" y="144"/>
                      </a:cubicBezTo>
                      <a:cubicBezTo>
                        <a:pt x="40" y="147"/>
                        <a:pt x="76" y="126"/>
                        <a:pt x="98" y="10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/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4" name="Group 23"/>
          <p:cNvGrpSpPr/>
          <p:nvPr/>
        </p:nvGrpSpPr>
        <p:grpSpPr>
          <a:xfrm>
            <a:off x="1473590" y="4612211"/>
            <a:ext cx="1489428" cy="1143791"/>
            <a:chOff x="1415867" y="5571636"/>
            <a:chExt cx="1622001" cy="1245600"/>
          </a:xfrm>
        </p:grpSpPr>
        <p:grpSp>
          <p:nvGrpSpPr>
            <p:cNvPr id="22" name="Group 21"/>
            <p:cNvGrpSpPr/>
            <p:nvPr/>
          </p:nvGrpSpPr>
          <p:grpSpPr>
            <a:xfrm rot="264667" flipH="1" flipV="1">
              <a:off x="1570920" y="5571636"/>
              <a:ext cx="1236778" cy="1245600"/>
              <a:chOff x="1687693" y="5642617"/>
              <a:chExt cx="1114834" cy="1122784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 rot="19703189">
                <a:off x="1687693" y="5642617"/>
                <a:ext cx="1114834" cy="1122784"/>
                <a:chOff x="764" y="3577"/>
                <a:chExt cx="561" cy="565"/>
              </a:xfrm>
            </p:grpSpPr>
            <p:sp>
              <p:nvSpPr>
                <p:cNvPr id="17" name="Freeform 5"/>
                <p:cNvSpPr>
                  <a:spLocks noEditPoints="1"/>
                </p:cNvSpPr>
                <p:nvPr/>
              </p:nvSpPr>
              <p:spPr bwMode="auto">
                <a:xfrm>
                  <a:off x="977" y="3794"/>
                  <a:ext cx="348" cy="348"/>
                </a:xfrm>
                <a:custGeom>
                  <a:avLst/>
                  <a:gdLst>
                    <a:gd name="T0" fmla="*/ 52 w 56"/>
                    <a:gd name="T1" fmla="*/ 24 h 56"/>
                    <a:gd name="T2" fmla="*/ 48 w 56"/>
                    <a:gd name="T3" fmla="*/ 14 h 56"/>
                    <a:gd name="T4" fmla="*/ 51 w 56"/>
                    <a:gd name="T5" fmla="*/ 11 h 56"/>
                    <a:gd name="T6" fmla="*/ 45 w 56"/>
                    <a:gd name="T7" fmla="*/ 5 h 56"/>
                    <a:gd name="T8" fmla="*/ 42 w 56"/>
                    <a:gd name="T9" fmla="*/ 8 h 56"/>
                    <a:gd name="T10" fmla="*/ 32 w 56"/>
                    <a:gd name="T11" fmla="*/ 4 h 56"/>
                    <a:gd name="T12" fmla="*/ 32 w 56"/>
                    <a:gd name="T13" fmla="*/ 0 h 56"/>
                    <a:gd name="T14" fmla="*/ 24 w 56"/>
                    <a:gd name="T15" fmla="*/ 0 h 56"/>
                    <a:gd name="T16" fmla="*/ 24 w 56"/>
                    <a:gd name="T17" fmla="*/ 4 h 56"/>
                    <a:gd name="T18" fmla="*/ 14 w 56"/>
                    <a:gd name="T19" fmla="*/ 8 h 56"/>
                    <a:gd name="T20" fmla="*/ 11 w 56"/>
                    <a:gd name="T21" fmla="*/ 5 h 56"/>
                    <a:gd name="T22" fmla="*/ 5 w 56"/>
                    <a:gd name="T23" fmla="*/ 11 h 56"/>
                    <a:gd name="T24" fmla="*/ 8 w 56"/>
                    <a:gd name="T25" fmla="*/ 14 h 56"/>
                    <a:gd name="T26" fmla="*/ 4 w 56"/>
                    <a:gd name="T27" fmla="*/ 24 h 56"/>
                    <a:gd name="T28" fmla="*/ 0 w 56"/>
                    <a:gd name="T29" fmla="*/ 24 h 56"/>
                    <a:gd name="T30" fmla="*/ 0 w 56"/>
                    <a:gd name="T31" fmla="*/ 32 h 56"/>
                    <a:gd name="T32" fmla="*/ 4 w 56"/>
                    <a:gd name="T33" fmla="*/ 32 h 56"/>
                    <a:gd name="T34" fmla="*/ 8 w 56"/>
                    <a:gd name="T35" fmla="*/ 42 h 56"/>
                    <a:gd name="T36" fmla="*/ 5 w 56"/>
                    <a:gd name="T37" fmla="*/ 45 h 56"/>
                    <a:gd name="T38" fmla="*/ 11 w 56"/>
                    <a:gd name="T39" fmla="*/ 51 h 56"/>
                    <a:gd name="T40" fmla="*/ 14 w 56"/>
                    <a:gd name="T41" fmla="*/ 48 h 56"/>
                    <a:gd name="T42" fmla="*/ 24 w 56"/>
                    <a:gd name="T43" fmla="*/ 52 h 56"/>
                    <a:gd name="T44" fmla="*/ 24 w 56"/>
                    <a:gd name="T45" fmla="*/ 56 h 56"/>
                    <a:gd name="T46" fmla="*/ 32 w 56"/>
                    <a:gd name="T47" fmla="*/ 56 h 56"/>
                    <a:gd name="T48" fmla="*/ 32 w 56"/>
                    <a:gd name="T49" fmla="*/ 52 h 56"/>
                    <a:gd name="T50" fmla="*/ 42 w 56"/>
                    <a:gd name="T51" fmla="*/ 48 h 56"/>
                    <a:gd name="T52" fmla="*/ 45 w 56"/>
                    <a:gd name="T53" fmla="*/ 51 h 56"/>
                    <a:gd name="T54" fmla="*/ 51 w 56"/>
                    <a:gd name="T55" fmla="*/ 45 h 56"/>
                    <a:gd name="T56" fmla="*/ 48 w 56"/>
                    <a:gd name="T57" fmla="*/ 42 h 56"/>
                    <a:gd name="T58" fmla="*/ 52 w 56"/>
                    <a:gd name="T59" fmla="*/ 32 h 56"/>
                    <a:gd name="T60" fmla="*/ 56 w 56"/>
                    <a:gd name="T61" fmla="*/ 32 h 56"/>
                    <a:gd name="T62" fmla="*/ 56 w 56"/>
                    <a:gd name="T63" fmla="*/ 24 h 56"/>
                    <a:gd name="T64" fmla="*/ 52 w 56"/>
                    <a:gd name="T65" fmla="*/ 24 h 56"/>
                    <a:gd name="T66" fmla="*/ 28 w 56"/>
                    <a:gd name="T67" fmla="*/ 44 h 56"/>
                    <a:gd name="T68" fmla="*/ 12 w 56"/>
                    <a:gd name="T69" fmla="*/ 28 h 56"/>
                    <a:gd name="T70" fmla="*/ 28 w 56"/>
                    <a:gd name="T71" fmla="*/ 12 h 56"/>
                    <a:gd name="T72" fmla="*/ 44 w 56"/>
                    <a:gd name="T73" fmla="*/ 28 h 56"/>
                    <a:gd name="T74" fmla="*/ 28 w 56"/>
                    <a:gd name="T75" fmla="*/ 4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" h="56">
                      <a:moveTo>
                        <a:pt x="52" y="24"/>
                      </a:moveTo>
                      <a:cubicBezTo>
                        <a:pt x="51" y="20"/>
                        <a:pt x="50" y="17"/>
                        <a:pt x="48" y="14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39" y="6"/>
                        <a:pt x="36" y="5"/>
                        <a:pt x="32" y="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0" y="5"/>
                        <a:pt x="17" y="6"/>
                        <a:pt x="14" y="8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7"/>
                        <a:pt x="5" y="20"/>
                        <a:pt x="4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6"/>
                        <a:pt x="6" y="39"/>
                        <a:pt x="8" y="42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7" y="50"/>
                        <a:pt x="20" y="51"/>
                        <a:pt x="24" y="52"/>
                      </a:cubicBezTo>
                      <a:cubicBezTo>
                        <a:pt x="24" y="56"/>
                        <a:pt x="24" y="56"/>
                        <a:pt x="24" y="5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1"/>
                        <a:pt x="39" y="50"/>
                        <a:pt x="42" y="48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50" y="39"/>
                        <a:pt x="51" y="36"/>
                        <a:pt x="52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lnTo>
                        <a:pt x="52" y="24"/>
                      </a:lnTo>
                      <a:close/>
                      <a:moveTo>
                        <a:pt x="28" y="44"/>
                      </a:moveTo>
                      <a:cubicBezTo>
                        <a:pt x="19" y="44"/>
                        <a:pt x="12" y="37"/>
                        <a:pt x="12" y="28"/>
                      </a:cubicBezTo>
                      <a:cubicBezTo>
                        <a:pt x="12" y="19"/>
                        <a:pt x="19" y="12"/>
                        <a:pt x="28" y="12"/>
                      </a:cubicBezTo>
                      <a:cubicBezTo>
                        <a:pt x="37" y="12"/>
                        <a:pt x="44" y="19"/>
                        <a:pt x="44" y="28"/>
                      </a:cubicBezTo>
                      <a:cubicBezTo>
                        <a:pt x="44" y="37"/>
                        <a:pt x="37" y="44"/>
                        <a:pt x="2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" name="Freeform 6"/>
                <p:cNvSpPr>
                  <a:spLocks noEditPoints="1"/>
                </p:cNvSpPr>
                <p:nvPr/>
              </p:nvSpPr>
              <p:spPr bwMode="auto">
                <a:xfrm>
                  <a:off x="764" y="3577"/>
                  <a:ext cx="312" cy="312"/>
                </a:xfrm>
                <a:custGeom>
                  <a:avLst/>
                  <a:gdLst>
                    <a:gd name="T0" fmla="*/ 47 w 54"/>
                    <a:gd name="T1" fmla="*/ 14 h 54"/>
                    <a:gd name="T2" fmla="*/ 40 w 54"/>
                    <a:gd name="T3" fmla="*/ 7 h 54"/>
                    <a:gd name="T4" fmla="*/ 41 w 54"/>
                    <a:gd name="T5" fmla="*/ 3 h 54"/>
                    <a:gd name="T6" fmla="*/ 34 w 54"/>
                    <a:gd name="T7" fmla="*/ 0 h 54"/>
                    <a:gd name="T8" fmla="*/ 32 w 54"/>
                    <a:gd name="T9" fmla="*/ 4 h 54"/>
                    <a:gd name="T10" fmla="*/ 22 w 54"/>
                    <a:gd name="T11" fmla="*/ 4 h 54"/>
                    <a:gd name="T12" fmla="*/ 20 w 54"/>
                    <a:gd name="T13" fmla="*/ 0 h 54"/>
                    <a:gd name="T14" fmla="*/ 13 w 54"/>
                    <a:gd name="T15" fmla="*/ 3 h 54"/>
                    <a:gd name="T16" fmla="*/ 14 w 54"/>
                    <a:gd name="T17" fmla="*/ 7 h 54"/>
                    <a:gd name="T18" fmla="*/ 7 w 54"/>
                    <a:gd name="T19" fmla="*/ 14 h 54"/>
                    <a:gd name="T20" fmla="*/ 3 w 54"/>
                    <a:gd name="T21" fmla="*/ 13 h 54"/>
                    <a:gd name="T22" fmla="*/ 0 w 54"/>
                    <a:gd name="T23" fmla="*/ 20 h 54"/>
                    <a:gd name="T24" fmla="*/ 4 w 54"/>
                    <a:gd name="T25" fmla="*/ 22 h 54"/>
                    <a:gd name="T26" fmla="*/ 4 w 54"/>
                    <a:gd name="T27" fmla="*/ 32 h 54"/>
                    <a:gd name="T28" fmla="*/ 0 w 54"/>
                    <a:gd name="T29" fmla="*/ 34 h 54"/>
                    <a:gd name="T30" fmla="*/ 3 w 54"/>
                    <a:gd name="T31" fmla="*/ 41 h 54"/>
                    <a:gd name="T32" fmla="*/ 7 w 54"/>
                    <a:gd name="T33" fmla="*/ 40 h 54"/>
                    <a:gd name="T34" fmla="*/ 14 w 54"/>
                    <a:gd name="T35" fmla="*/ 47 h 54"/>
                    <a:gd name="T36" fmla="*/ 13 w 54"/>
                    <a:gd name="T37" fmla="*/ 51 h 54"/>
                    <a:gd name="T38" fmla="*/ 20 w 54"/>
                    <a:gd name="T39" fmla="*/ 54 h 54"/>
                    <a:gd name="T40" fmla="*/ 22 w 54"/>
                    <a:gd name="T41" fmla="*/ 50 h 54"/>
                    <a:gd name="T42" fmla="*/ 32 w 54"/>
                    <a:gd name="T43" fmla="*/ 50 h 54"/>
                    <a:gd name="T44" fmla="*/ 34 w 54"/>
                    <a:gd name="T45" fmla="*/ 54 h 54"/>
                    <a:gd name="T46" fmla="*/ 41 w 54"/>
                    <a:gd name="T47" fmla="*/ 51 h 54"/>
                    <a:gd name="T48" fmla="*/ 40 w 54"/>
                    <a:gd name="T49" fmla="*/ 47 h 54"/>
                    <a:gd name="T50" fmla="*/ 47 w 54"/>
                    <a:gd name="T51" fmla="*/ 40 h 54"/>
                    <a:gd name="T52" fmla="*/ 51 w 54"/>
                    <a:gd name="T53" fmla="*/ 41 h 54"/>
                    <a:gd name="T54" fmla="*/ 54 w 54"/>
                    <a:gd name="T55" fmla="*/ 34 h 54"/>
                    <a:gd name="T56" fmla="*/ 50 w 54"/>
                    <a:gd name="T57" fmla="*/ 32 h 54"/>
                    <a:gd name="T58" fmla="*/ 50 w 54"/>
                    <a:gd name="T59" fmla="*/ 22 h 54"/>
                    <a:gd name="T60" fmla="*/ 54 w 54"/>
                    <a:gd name="T61" fmla="*/ 20 h 54"/>
                    <a:gd name="T62" fmla="*/ 51 w 54"/>
                    <a:gd name="T63" fmla="*/ 13 h 54"/>
                    <a:gd name="T64" fmla="*/ 47 w 54"/>
                    <a:gd name="T65" fmla="*/ 14 h 54"/>
                    <a:gd name="T66" fmla="*/ 33 w 54"/>
                    <a:gd name="T67" fmla="*/ 42 h 54"/>
                    <a:gd name="T68" fmla="*/ 12 w 54"/>
                    <a:gd name="T69" fmla="*/ 33 h 54"/>
                    <a:gd name="T70" fmla="*/ 21 w 54"/>
                    <a:gd name="T71" fmla="*/ 12 h 54"/>
                    <a:gd name="T72" fmla="*/ 42 w 54"/>
                    <a:gd name="T73" fmla="*/ 21 h 54"/>
                    <a:gd name="T74" fmla="*/ 33 w 54"/>
                    <a:gd name="T75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4" h="54">
                      <a:moveTo>
                        <a:pt x="47" y="14"/>
                      </a:moveTo>
                      <a:cubicBezTo>
                        <a:pt x="45" y="11"/>
                        <a:pt x="43" y="9"/>
                        <a:pt x="40" y="7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29" y="3"/>
                        <a:pt x="25" y="3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1" y="9"/>
                        <a:pt x="9" y="11"/>
                        <a:pt x="7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5"/>
                        <a:pt x="3" y="29"/>
                        <a:pt x="4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43"/>
                        <a:pt x="11" y="45"/>
                        <a:pt x="14" y="47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5" y="51"/>
                        <a:pt x="29" y="51"/>
                        <a:pt x="32" y="50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3" y="45"/>
                        <a:pt x="45" y="43"/>
                        <a:pt x="47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5"/>
                        <a:pt x="50" y="22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lnTo>
                        <a:pt x="47" y="14"/>
                      </a:lnTo>
                      <a:close/>
                      <a:moveTo>
                        <a:pt x="33" y="42"/>
                      </a:moveTo>
                      <a:cubicBezTo>
                        <a:pt x="25" y="45"/>
                        <a:pt x="16" y="41"/>
                        <a:pt x="12" y="33"/>
                      </a:cubicBezTo>
                      <a:cubicBezTo>
                        <a:pt x="9" y="25"/>
                        <a:pt x="13" y="16"/>
                        <a:pt x="21" y="12"/>
                      </a:cubicBezTo>
                      <a:cubicBezTo>
                        <a:pt x="29" y="9"/>
                        <a:pt x="38" y="13"/>
                        <a:pt x="42" y="21"/>
                      </a:cubicBezTo>
                      <a:cubicBezTo>
                        <a:pt x="45" y="29"/>
                        <a:pt x="41" y="38"/>
                        <a:pt x="33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 bwMode="auto">
              <a:xfrm>
                <a:off x="1702592" y="5899333"/>
                <a:ext cx="410452" cy="4104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9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2330555" y="6048393"/>
                <a:ext cx="447553" cy="4475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9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15867" y="5777408"/>
              <a:ext cx="880429" cy="697032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GET A</a:t>
              </a:r>
              <a:br>
                <a:rPr kumimoji="0" lang="en-US" sz="1199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99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KEY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05711" y="6083019"/>
              <a:ext cx="932157" cy="512579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BUILD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1189752" y="4604283"/>
            <a:ext cx="2029171" cy="1117619"/>
          </a:xfrm>
          <a:prstGeom prst="rect">
            <a:avLst/>
          </a:prstGeom>
          <a:solidFill>
            <a:srgbClr val="D2D2D2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58016" y="1780090"/>
            <a:ext cx="11520442" cy="2578834"/>
            <a:chOff x="457199" y="1611139"/>
            <a:chExt cx="11522076" cy="2579200"/>
          </a:xfrm>
        </p:grpSpPr>
        <p:sp>
          <p:nvSpPr>
            <p:cNvPr id="31" name="Text Placeholder 14"/>
            <p:cNvSpPr txBox="1">
              <a:spLocks/>
            </p:cNvSpPr>
            <p:nvPr/>
          </p:nvSpPr>
          <p:spPr>
            <a:xfrm>
              <a:off x="457199" y="2237885"/>
              <a:ext cx="3747719" cy="1068560"/>
            </a:xfrm>
            <a:prstGeom prst="rect">
              <a:avLst/>
            </a:prstGeom>
          </p:spPr>
          <p:txBody>
            <a:bodyPr vert="horz" wrap="square" lIns="182854" tIns="91427" rIns="182854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Roll your own with REST APIs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Simple to add: just a few lines </a:t>
              </a:r>
              <a:br>
                <a:rPr kumimoji="0" lang="en-US" sz="15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</a:br>
              <a:r>
                <a:rPr kumimoji="0" lang="en-US" sz="15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of code required</a:t>
              </a:r>
            </a:p>
          </p:txBody>
        </p:sp>
        <p:sp>
          <p:nvSpPr>
            <p:cNvPr id="32" name="Text Placeholder 14"/>
            <p:cNvSpPr txBox="1">
              <a:spLocks/>
            </p:cNvSpPr>
            <p:nvPr/>
          </p:nvSpPr>
          <p:spPr>
            <a:xfrm>
              <a:off x="4344376" y="2237885"/>
              <a:ext cx="3855702" cy="1952454"/>
            </a:xfrm>
            <a:prstGeom prst="rect">
              <a:avLst/>
            </a:prstGeom>
          </p:spPr>
          <p:txBody>
            <a:bodyPr vert="horz" wrap="square" lIns="182854" tIns="91427" rIns="182854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Make the same API code call on iOS, </a:t>
              </a:r>
              <a:br>
                <a:rPr kumimoji="0" lang="en-US" sz="15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</a:br>
              <a:r>
                <a:rPr kumimoji="0" lang="en-US" sz="15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Android, and Windows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Integrate into the language and platform of your choice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Bring your own data for your custom experience</a:t>
              </a:r>
            </a:p>
          </p:txBody>
        </p:sp>
        <p:sp>
          <p:nvSpPr>
            <p:cNvPr id="33" name="Text Placeholder 14"/>
            <p:cNvSpPr txBox="1">
              <a:spLocks/>
            </p:cNvSpPr>
            <p:nvPr/>
          </p:nvSpPr>
          <p:spPr>
            <a:xfrm>
              <a:off x="8231553" y="2237885"/>
              <a:ext cx="3747722" cy="1570615"/>
            </a:xfrm>
            <a:prstGeom prst="rect">
              <a:avLst/>
            </a:prstGeom>
          </p:spPr>
          <p:txBody>
            <a:bodyPr vert="horz" wrap="square" lIns="182854" tIns="91427" rIns="182854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Built by experts in their field from Microsoft Research, Bing, and Azure Machine Learning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Quality documentation, sample code, and community support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199" y="1611139"/>
              <a:ext cx="2103438" cy="498613"/>
            </a:xfrm>
            <a:prstGeom prst="rect">
              <a:avLst/>
            </a:prstGeom>
            <a:noFill/>
          </p:spPr>
          <p:txBody>
            <a:bodyPr wrap="square" lIns="182854" tIns="91427" rIns="182854" bIns="91427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Easy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44376" y="1611139"/>
              <a:ext cx="1271933" cy="498613"/>
            </a:xfrm>
            <a:prstGeom prst="rect">
              <a:avLst/>
            </a:prstGeom>
            <a:noFill/>
          </p:spPr>
          <p:txBody>
            <a:bodyPr wrap="none" lIns="182854" tIns="91427" rIns="182854" bIns="91427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Flexible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14412" y="1611139"/>
              <a:ext cx="1128891" cy="498613"/>
            </a:xfrm>
            <a:prstGeom prst="rect">
              <a:avLst/>
            </a:prstGeom>
            <a:noFill/>
          </p:spPr>
          <p:txBody>
            <a:bodyPr wrap="none" lIns="182854" tIns="91427" rIns="182854" bIns="91427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Tested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Cognitive Services?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4654732" y="4658721"/>
            <a:ext cx="3116777" cy="1117619"/>
          </a:xfrm>
          <a:prstGeom prst="rect">
            <a:avLst/>
          </a:prstGeom>
          <a:solidFill>
            <a:srgbClr val="D2D2D2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8418598" y="4737846"/>
            <a:ext cx="3437639" cy="1117619"/>
          </a:xfrm>
          <a:prstGeom prst="rect">
            <a:avLst/>
          </a:prstGeom>
          <a:solidFill>
            <a:srgbClr val="D2D2D2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0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3291" y="0"/>
            <a:ext cx="6712303" cy="7001966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6" name="Rectangle 25"/>
          <p:cNvSpPr/>
          <p:nvPr/>
        </p:nvSpPr>
        <p:spPr bwMode="auto">
          <a:xfrm>
            <a:off x="4719708" y="497"/>
            <a:ext cx="7715886" cy="699353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5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/>
          </p:cNvPr>
          <p:cNvSpPr/>
          <p:nvPr/>
        </p:nvSpPr>
        <p:spPr bwMode="auto">
          <a:xfrm>
            <a:off x="883" y="497"/>
            <a:ext cx="5722408" cy="699959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004" y="1218181"/>
            <a:ext cx="4824313" cy="760979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932563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408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Bot Framework</a:t>
            </a:r>
          </a:p>
        </p:txBody>
      </p:sp>
      <p:pic>
        <p:nvPicPr>
          <p:cNvPr id="25" name="Picture 24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5422" y="-1409"/>
            <a:ext cx="1339938" cy="2953093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76984" y="2056788"/>
            <a:ext cx="5021173" cy="3354732"/>
            <a:chOff x="466809" y="2016642"/>
            <a:chExt cx="4923166" cy="3289252"/>
          </a:xfrm>
        </p:grpSpPr>
        <p:sp>
          <p:nvSpPr>
            <p:cNvPr id="18" name="TextBox 17"/>
            <p:cNvSpPr txBox="1"/>
            <p:nvPr/>
          </p:nvSpPr>
          <p:spPr>
            <a:xfrm>
              <a:off x="466809" y="2016642"/>
              <a:ext cx="4305318" cy="576592"/>
            </a:xfrm>
            <a:prstGeom prst="rect">
              <a:avLst/>
            </a:prstGeom>
            <a:noFill/>
          </p:spPr>
          <p:txBody>
            <a:bodyPr wrap="square" lIns="90000" tIns="90000" rIns="90000" bIns="91427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40" kern="0" dirty="0">
                  <a:gradFill>
                    <a:gsLst>
                      <a:gs pos="0">
                        <a:srgbClr val="FFB900"/>
                      </a:gs>
                      <a:gs pos="100000">
                        <a:srgbClr val="FFB9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Accelerate</a:t>
              </a:r>
              <a:r>
                <a:rPr lang="en-US" sz="2856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 </a:t>
              </a:r>
              <a:r>
                <a:rPr lang="en-US" sz="2040" kern="0" dirty="0">
                  <a:gradFill>
                    <a:gsLst>
                      <a:gs pos="0">
                        <a:srgbClr val="FFB900"/>
                      </a:gs>
                      <a:gs pos="100000">
                        <a:srgbClr val="FFB9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development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466809" y="2425716"/>
              <a:ext cx="4923166" cy="657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Framework, tools and services to build great bots that converse naturally</a:t>
              </a:r>
              <a:endParaRPr lang="en-US" sz="1836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66809" y="3146590"/>
              <a:ext cx="4305318" cy="463548"/>
            </a:xfrm>
            <a:prstGeom prst="rect">
              <a:avLst/>
            </a:prstGeom>
            <a:noFill/>
          </p:spPr>
          <p:txBody>
            <a:bodyPr wrap="square" lIns="90000" tIns="90000" rIns="90000" bIns="91427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40" kern="0" dirty="0">
                  <a:gradFill>
                    <a:gsLst>
                      <a:gs pos="0">
                        <a:srgbClr val="FFB900"/>
                      </a:gs>
                      <a:gs pos="100000">
                        <a:srgbClr val="FFB9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Reach any user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66809" y="3496011"/>
              <a:ext cx="4923166" cy="657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Develop once and expose through any channel including Skype, Facebook, web</a:t>
              </a:r>
              <a:endParaRPr lang="en-US" sz="1836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6809" y="4306899"/>
              <a:ext cx="4305318" cy="463548"/>
            </a:xfrm>
            <a:prstGeom prst="rect">
              <a:avLst/>
            </a:prstGeom>
            <a:noFill/>
          </p:spPr>
          <p:txBody>
            <a:bodyPr wrap="square" lIns="90000" tIns="90000" rIns="90000" bIns="91427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40" kern="0" dirty="0">
                  <a:gradFill>
                    <a:gsLst>
                      <a:gs pos="0">
                        <a:srgbClr val="FFB900"/>
                      </a:gs>
                      <a:gs pos="100000">
                        <a:srgbClr val="FFB9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Enrich the experience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66809" y="4648535"/>
              <a:ext cx="4923166" cy="657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Add advanced capabilities through close integration with Cognitive Services</a:t>
              </a:r>
              <a:endParaRPr lang="en-US" sz="1836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06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54863E-6 4.97957E-6 L -3.54863E-6 -2.73491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4609 -3.33333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7508E-6 2.47844E-6 L 0.04608 2.47844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/>
          </p:cNvPr>
          <p:cNvSpPr/>
          <p:nvPr/>
        </p:nvSpPr>
        <p:spPr bwMode="auto">
          <a:xfrm>
            <a:off x="883" y="496"/>
            <a:ext cx="12434710" cy="329059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4333" y="436046"/>
            <a:ext cx="5865912" cy="760979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932563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408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Azure Machine Learning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2908" y="1431422"/>
            <a:ext cx="3493959" cy="472776"/>
          </a:xfrm>
          <a:prstGeom prst="rect">
            <a:avLst/>
          </a:prstGeom>
          <a:noFill/>
        </p:spPr>
        <p:txBody>
          <a:bodyPr wrap="square" lIns="90000" tIns="90000" rIns="90000" bIns="91427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040" kern="0" dirty="0">
                <a:gradFill>
                  <a:gsLst>
                    <a:gs pos="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Integrated environment</a:t>
            </a:r>
          </a:p>
        </p:txBody>
      </p:sp>
      <p:pic>
        <p:nvPicPr>
          <p:cNvPr id="25" name="Picture 24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5422" y="-1409"/>
            <a:ext cx="1339938" cy="29530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2908" y="1848639"/>
            <a:ext cx="3457961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Simple drag, drop, and connect interface for Data Science</a:t>
            </a:r>
            <a:endParaRPr lang="en-US" sz="1836" dirty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026" name="Picture 2" descr="Example of a cloud service architecture where Machine Learning enables you to build, deploy, and share predictive analysis solu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8833" y="3291089"/>
            <a:ext cx="12462405" cy="370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882" y="3291090"/>
            <a:ext cx="12427761" cy="370293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672640" y="1431422"/>
            <a:ext cx="3493959" cy="472776"/>
          </a:xfrm>
          <a:prstGeom prst="rect">
            <a:avLst/>
          </a:prstGeom>
          <a:noFill/>
        </p:spPr>
        <p:txBody>
          <a:bodyPr wrap="square" lIns="90000" tIns="91427" rIns="90000" bIns="91427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040" kern="0" dirty="0">
                <a:gradFill>
                  <a:gsLst>
                    <a:gs pos="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Best-in-class algorithms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672640" y="1848640"/>
            <a:ext cx="3457961" cy="95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Built-in collection of best-of- breed algorithms. R, CRAN packages, and Python</a:t>
            </a:r>
            <a:endParaRPr lang="en-US" sz="1836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8799495" y="1432805"/>
            <a:ext cx="3493959" cy="472776"/>
          </a:xfrm>
          <a:prstGeom prst="rect">
            <a:avLst/>
          </a:prstGeom>
          <a:noFill/>
        </p:spPr>
        <p:txBody>
          <a:bodyPr wrap="square" lIns="90000" tIns="91427" rIns="90000" bIns="91427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040" kern="0" dirty="0">
                <a:gradFill>
                  <a:gsLst>
                    <a:gs pos="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Deploy in minutes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8799495" y="1848639"/>
            <a:ext cx="3272837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Train and operationalize models with a single click</a:t>
            </a:r>
            <a:endParaRPr lang="en-US" sz="1836" dirty="0">
              <a:solidFill>
                <a:srgbClr val="505050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934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54863E-6 4.97957E-6 L -3.54863E-6 -2.73491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639" y="1409030"/>
            <a:ext cx="5486399" cy="5315301"/>
          </a:xfrm>
        </p:spPr>
        <p:txBody>
          <a:bodyPr/>
          <a:lstStyle/>
          <a:p>
            <a:r>
              <a:rPr lang="en-US" dirty="0" smtClean="0"/>
              <a:t>Class hours</a:t>
            </a:r>
          </a:p>
          <a:p>
            <a:pPr lvl="1"/>
            <a:r>
              <a:rPr lang="en-US" dirty="0" smtClean="0"/>
              <a:t>9 AM </a:t>
            </a:r>
            <a:r>
              <a:rPr lang="mr-IN" dirty="0" smtClean="0"/>
              <a:t>–</a:t>
            </a:r>
            <a:r>
              <a:rPr lang="en-US" dirty="0" smtClean="0"/>
              <a:t> 5 PM</a:t>
            </a:r>
          </a:p>
          <a:p>
            <a:r>
              <a:rPr lang="en-US" dirty="0" smtClean="0"/>
              <a:t>Meals &amp; breaks</a:t>
            </a:r>
          </a:p>
          <a:p>
            <a:pPr lvl="1"/>
            <a:r>
              <a:rPr lang="en-US" dirty="0" smtClean="0"/>
              <a:t>10:30 </a:t>
            </a:r>
            <a:r>
              <a:rPr lang="mr-IN" dirty="0" smtClean="0"/>
              <a:t>–</a:t>
            </a:r>
            <a:r>
              <a:rPr lang="en-US" dirty="0" smtClean="0"/>
              <a:t> 11 AM: Break</a:t>
            </a:r>
          </a:p>
          <a:p>
            <a:pPr lvl="1"/>
            <a:r>
              <a:rPr lang="en-US" dirty="0" smtClean="0"/>
              <a:t>12 - 1 PM: Lunch</a:t>
            </a:r>
          </a:p>
          <a:p>
            <a:pPr lvl="1"/>
            <a:r>
              <a:rPr lang="en-US" dirty="0" smtClean="0"/>
              <a:t>3 </a:t>
            </a:r>
            <a:r>
              <a:rPr lang="mr-IN" dirty="0" smtClean="0"/>
              <a:t>–</a:t>
            </a:r>
            <a:r>
              <a:rPr lang="en-US" dirty="0" smtClean="0"/>
              <a:t> 3:30 PM: Break</a:t>
            </a:r>
          </a:p>
          <a:p>
            <a:r>
              <a:rPr lang="en-US" dirty="0" smtClean="0"/>
              <a:t>Restrooms</a:t>
            </a:r>
          </a:p>
          <a:p>
            <a:pPr lvl="1"/>
            <a:r>
              <a:rPr lang="en-US" dirty="0" smtClean="0"/>
              <a:t>&lt;&gt;</a:t>
            </a:r>
          </a:p>
          <a:p>
            <a:r>
              <a:rPr lang="en-US" dirty="0" smtClean="0"/>
              <a:t>Internet connectivity</a:t>
            </a:r>
          </a:p>
          <a:p>
            <a:pPr lvl="1"/>
            <a:r>
              <a:rPr lang="en-US" dirty="0" smtClean="0"/>
              <a:t>MSFTWIFI / Microsoft</a:t>
            </a:r>
          </a:p>
          <a:p>
            <a:r>
              <a:rPr lang="en-US" dirty="0" smtClean="0"/>
              <a:t>Q+A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12578"/>
              </p:ext>
            </p:extLst>
          </p:nvPr>
        </p:nvGraphicFramePr>
        <p:xfrm>
          <a:off x="5282133" y="1409030"/>
          <a:ext cx="6807694" cy="50400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41568"/>
                <a:gridCol w="4866126"/>
              </a:tblGrid>
              <a:tr h="504000">
                <a:tc>
                  <a:txBody>
                    <a:bodyPr/>
                    <a:lstStyle/>
                    <a:p>
                      <a:r>
                        <a:rPr lang="en-US" dirty="0" smtClean="0"/>
                        <a:t>9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9:30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endParaRPr lang="en-US" dirty="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r>
                        <a:rPr lang="en-US" dirty="0" smtClean="0"/>
                        <a:t>9:30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10:30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Bots</a:t>
                      </a:r>
                      <a:endParaRPr lang="en-US" dirty="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r>
                        <a:rPr lang="en-US" dirty="0" smtClean="0"/>
                        <a:t>10:30 </a:t>
                      </a:r>
                      <a:r>
                        <a:rPr lang="mr-IN" dirty="0" smtClean="0"/>
                        <a:t>–</a:t>
                      </a:r>
                      <a:r>
                        <a:rPr lang="en-US" baseline="0" dirty="0" smtClean="0"/>
                        <a:t> 11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</a:t>
                      </a:r>
                      <a:endParaRPr lang="en-US" dirty="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r>
                        <a:rPr lang="en-US" dirty="0" smtClean="0"/>
                        <a:t>11 </a:t>
                      </a:r>
                      <a:r>
                        <a:rPr lang="mr-IN" dirty="0" smtClean="0"/>
                        <a:t>–</a:t>
                      </a:r>
                      <a:r>
                        <a:rPr lang="en-US" baseline="0" dirty="0" smtClean="0"/>
                        <a:t> 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 &amp; Knowledge</a:t>
                      </a:r>
                      <a:endParaRPr lang="en-US" dirty="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r>
                        <a:rPr lang="en-US" dirty="0" smtClean="0"/>
                        <a:t>12 </a:t>
                      </a:r>
                      <a:r>
                        <a:rPr lang="mr-IN" dirty="0" smtClean="0"/>
                        <a:t>–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Lunch</a:t>
                      </a:r>
                      <a:endParaRPr lang="en-US" dirty="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r>
                        <a:rPr lang="en-US" dirty="0" smtClean="0"/>
                        <a:t>1 </a:t>
                      </a:r>
                      <a:r>
                        <a:rPr lang="mr-IN" dirty="0" smtClean="0"/>
                        <a:t>–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Speech</a:t>
                      </a:r>
                      <a:endParaRPr lang="en-US" dirty="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r>
                        <a:rPr lang="en-US" dirty="0" smtClean="0"/>
                        <a:t>2 </a:t>
                      </a:r>
                      <a:r>
                        <a:rPr lang="mr-IN" dirty="0" smtClean="0"/>
                        <a:t>–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Vision</a:t>
                      </a:r>
                      <a:endParaRPr lang="en-US" dirty="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0" dirty="0" smtClean="0"/>
                        <a:t>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3:30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</a:t>
                      </a:r>
                      <a:endParaRPr lang="en-US" dirty="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r>
                        <a:rPr lang="en-US" dirty="0" smtClean="0"/>
                        <a:t>3:30 </a:t>
                      </a:r>
                      <a:r>
                        <a:rPr lang="mr-IN" dirty="0" smtClean="0"/>
                        <a:t>–</a:t>
                      </a:r>
                      <a:r>
                        <a:rPr lang="en-US" baseline="0" dirty="0" smtClean="0"/>
                        <a:t> 4:30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Cognitive Toolkit</a:t>
                      </a:r>
                      <a:endParaRPr lang="en-US" dirty="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r>
                        <a:rPr lang="en-US" dirty="0" smtClean="0"/>
                        <a:t>4:30</a:t>
                      </a:r>
                      <a:r>
                        <a:rPr lang="en-US" baseline="0" dirty="0" smtClean="0"/>
                        <a:t>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Q+A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44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3290" y="-39322"/>
            <a:ext cx="6805540" cy="707270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4821027" y="-1"/>
            <a:ext cx="7715885" cy="699353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5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/>
          </p:cNvPr>
          <p:cNvSpPr/>
          <p:nvPr/>
        </p:nvSpPr>
        <p:spPr bwMode="auto">
          <a:xfrm>
            <a:off x="882" y="0"/>
            <a:ext cx="5722408" cy="699959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004" y="1081960"/>
            <a:ext cx="4824313" cy="760979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932563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4080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Deep Learning</a:t>
            </a:r>
          </a:p>
        </p:txBody>
      </p:sp>
      <p:pic>
        <p:nvPicPr>
          <p:cNvPr id="25" name="Picture 24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5422" y="-1409"/>
            <a:ext cx="1339938" cy="2953093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66006" y="2129110"/>
            <a:ext cx="5032150" cy="3921095"/>
            <a:chOff x="455615" y="2753057"/>
            <a:chExt cx="4933929" cy="3844560"/>
          </a:xfrm>
        </p:grpSpPr>
        <p:sp>
          <p:nvSpPr>
            <p:cNvPr id="18" name="TextBox 17"/>
            <p:cNvSpPr txBox="1"/>
            <p:nvPr/>
          </p:nvSpPr>
          <p:spPr>
            <a:xfrm>
              <a:off x="466377" y="5198526"/>
              <a:ext cx="4730578" cy="463548"/>
            </a:xfrm>
            <a:prstGeom prst="rect">
              <a:avLst/>
            </a:prstGeom>
            <a:noFill/>
          </p:spPr>
          <p:txBody>
            <a:bodyPr wrap="square" lIns="90000" tIns="90000" rIns="90000" bIns="91427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40" kern="0" dirty="0">
                  <a:gradFill>
                    <a:gsLst>
                      <a:gs pos="0">
                        <a:srgbClr val="FFB900"/>
                      </a:gs>
                      <a:gs pos="100000">
                        <a:srgbClr val="FFB9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AI infrastructure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455615" y="5580800"/>
              <a:ext cx="4923166" cy="10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>
                <a:spcAft>
                  <a:spcPts val="612"/>
                </a:spcAft>
              </a:pPr>
              <a: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The AI supercomputer: CPU, GPU, and </a:t>
              </a:r>
              <a:b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</a:br>
              <a: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(coming next) FPGA</a:t>
              </a:r>
            </a:p>
            <a:p>
              <a:pPr defTabSz="932597"/>
              <a: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Managed service with Batch AI Training</a:t>
              </a:r>
              <a:endParaRPr lang="en-US" sz="1836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5616" y="3942525"/>
              <a:ext cx="4305318" cy="463548"/>
            </a:xfrm>
            <a:prstGeom prst="rect">
              <a:avLst/>
            </a:prstGeom>
            <a:noFill/>
          </p:spPr>
          <p:txBody>
            <a:bodyPr wrap="square" lIns="90000" tIns="90000" rIns="90000" bIns="91427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40" kern="0" dirty="0">
                  <a:gradFill>
                    <a:gsLst>
                      <a:gs pos="0">
                        <a:srgbClr val="FFB900"/>
                      </a:gs>
                      <a:gs pos="100000">
                        <a:srgbClr val="FFB9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Productive tools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55616" y="4350883"/>
              <a:ext cx="4923166" cy="734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>
                <a:spcAft>
                  <a:spcPts val="612"/>
                </a:spcAft>
              </a:pPr>
              <a: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Visual Studio</a:t>
              </a:r>
            </a:p>
            <a:p>
              <a:pPr defTabSz="932597"/>
              <a:r>
                <a:rPr lang="en-US" sz="1836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Jupyter</a:t>
              </a:r>
              <a: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 Notebook</a:t>
              </a:r>
              <a:endParaRPr lang="en-US" sz="1836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6377" y="2753057"/>
              <a:ext cx="3913926" cy="463548"/>
            </a:xfrm>
            <a:prstGeom prst="rect">
              <a:avLst/>
            </a:prstGeom>
            <a:noFill/>
          </p:spPr>
          <p:txBody>
            <a:bodyPr wrap="square" lIns="90000" tIns="90000" rIns="90000" bIns="91427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40" kern="0" dirty="0">
                  <a:gradFill>
                    <a:gsLst>
                      <a:gs pos="0">
                        <a:srgbClr val="FFB900"/>
                      </a:gs>
                      <a:gs pos="100000">
                        <a:srgbClr val="FFB9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Open environment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66377" y="3162130"/>
              <a:ext cx="4923167" cy="734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>
                <a:spcAft>
                  <a:spcPts val="612"/>
                </a:spcAft>
              </a:pPr>
              <a: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Cognitive Toolkit: performance, scale </a:t>
              </a:r>
            </a:p>
            <a:p>
              <a:pPr defTabSz="932597"/>
              <a: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Full support for </a:t>
              </a:r>
              <a:r>
                <a:rPr lang="en-US" sz="1836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TensorFlow</a:t>
              </a:r>
              <a:r>
                <a:rPr lang="en-US" sz="1836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, </a:t>
              </a:r>
              <a:r>
                <a:rPr lang="en-US" sz="1836" kern="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Caffe</a:t>
              </a:r>
              <a:endParaRPr lang="en-US" sz="1836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54863E-6 4.97957E-6 L -3.54863E-6 -2.73491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4609 -3.33333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 2.71448E-6 L -4.27878E-6 2.71448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Landscape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90323136"/>
              </p:ext>
            </p:extLst>
          </p:nvPr>
        </p:nvGraphicFramePr>
        <p:xfrm>
          <a:off x="438913" y="1411042"/>
          <a:ext cx="11558016" cy="2153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-Right Arrow 2"/>
          <p:cNvSpPr/>
          <p:nvPr/>
        </p:nvSpPr>
        <p:spPr bwMode="auto">
          <a:xfrm>
            <a:off x="438913" y="3344862"/>
            <a:ext cx="11558016" cy="91440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926" y="3762511"/>
            <a:ext cx="776118" cy="23389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3519" y="3688499"/>
            <a:ext cx="1190340" cy="2412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1044" y="3815497"/>
            <a:ext cx="7880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EC5B380-7B49-4BAE-8FF1-F15BF42BCEEE}"/>
              </a:ext>
            </a:extLst>
          </p:cNvPr>
          <p:cNvSpPr txBox="1"/>
          <p:nvPr/>
        </p:nvSpPr>
        <p:spPr>
          <a:xfrm>
            <a:off x="1919992" y="3652324"/>
            <a:ext cx="2661822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Comprehensive</a:t>
            </a:r>
            <a:b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</a:b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data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31C41EAC-BB0D-4549-B6F9-589C56C493C4}"/>
              </a:ext>
            </a:extLst>
          </p:cNvPr>
          <p:cNvSpPr/>
          <p:nvPr/>
        </p:nvSpPr>
        <p:spPr bwMode="auto">
          <a:xfrm>
            <a:off x="1483297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5421455" y="2566555"/>
            <a:ext cx="5545784" cy="144810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80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Comprehensive data</a:t>
            </a:r>
            <a:br>
              <a:rPr lang="en-US" sz="4080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</a:br>
            <a:r>
              <a:rPr lang="en-US" sz="4080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for your business</a:t>
            </a:r>
          </a:p>
        </p:txBody>
      </p:sp>
      <p:grpSp>
        <p:nvGrpSpPr>
          <p:cNvPr id="8" name="Group 20">
            <a:extLst>
              <a:ext uri="{FF2B5EF4-FFF2-40B4-BE49-F238E27FC236}">
                <a16:creationId xmlns="" xmlns:a16="http://schemas.microsoft.com/office/drawing/2014/main" id="{719E3262-14E2-48F0-90DD-0B390F8277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99606" y="2596266"/>
            <a:ext cx="932885" cy="816605"/>
            <a:chOff x="3764" y="3313"/>
            <a:chExt cx="353" cy="309"/>
          </a:xfrm>
        </p:grpSpPr>
        <p:sp>
          <p:nvSpPr>
            <p:cNvPr id="9" name="Freeform 21">
              <a:extLst>
                <a:ext uri="{FF2B5EF4-FFF2-40B4-BE49-F238E27FC236}">
                  <a16:creationId xmlns="" xmlns:a16="http://schemas.microsoft.com/office/drawing/2014/main" id="{F7B895AE-1AE5-4B3E-92CC-9061D72F7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="" xmlns:a16="http://schemas.microsoft.com/office/drawing/2014/main" id="{5D641063-71B4-46D3-A063-55E603B92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="" xmlns:a16="http://schemas.microsoft.com/office/drawing/2014/main" id="{30CA4C1E-F0D9-4965-9802-0084CF25F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="" xmlns:a16="http://schemas.microsoft.com/office/drawing/2014/main" id="{64295F01-1B4A-4DB6-98C2-2236F04ED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313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="" xmlns:a16="http://schemas.microsoft.com/office/drawing/2014/main" id="{3544FB0F-F6D5-4703-B226-FF1CA8C92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313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="" xmlns:a16="http://schemas.microsoft.com/office/drawing/2014/main" id="{64AC5423-B15F-4AEC-847D-11B847ECA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313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" name="Freeform 27">
              <a:extLst>
                <a:ext uri="{FF2B5EF4-FFF2-40B4-BE49-F238E27FC236}">
                  <a16:creationId xmlns="" xmlns:a16="http://schemas.microsoft.com/office/drawing/2014/main" id="{A7EDD479-30F3-49E3-9C4C-C7C378E33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6" name="Freeform 28">
              <a:extLst>
                <a:ext uri="{FF2B5EF4-FFF2-40B4-BE49-F238E27FC236}">
                  <a16:creationId xmlns="" xmlns:a16="http://schemas.microsoft.com/office/drawing/2014/main" id="{A1B0F511-EF4B-4C85-AE89-56EC44E9D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="" xmlns:a16="http://schemas.microsoft.com/office/drawing/2014/main" id="{028F90CD-3D98-4CDE-9468-AA8ADA3B5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="" xmlns:a16="http://schemas.microsoft.com/office/drawing/2014/main" id="{B487DDA1-50E0-4913-A505-0A236134F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550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="" xmlns:a16="http://schemas.microsoft.com/office/drawing/2014/main" id="{FA955DFA-E0C8-454B-A771-67F7B7CD6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550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="" xmlns:a16="http://schemas.microsoft.com/office/drawing/2014/main" id="{21E2925B-2E86-4A6B-8ECB-F044F46BF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550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1" name="Freeform 33">
              <a:extLst>
                <a:ext uri="{FF2B5EF4-FFF2-40B4-BE49-F238E27FC236}">
                  <a16:creationId xmlns="" xmlns:a16="http://schemas.microsoft.com/office/drawing/2014/main" id="{FDFEFA3C-46C0-48D2-A7E7-923541923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2" name="Freeform 34">
              <a:extLst>
                <a:ext uri="{FF2B5EF4-FFF2-40B4-BE49-F238E27FC236}">
                  <a16:creationId xmlns="" xmlns:a16="http://schemas.microsoft.com/office/drawing/2014/main" id="{4C7DAF52-95EE-4F52-AE78-2E0C43180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="" xmlns:a16="http://schemas.microsoft.com/office/drawing/2014/main" id="{71B9AF14-FB5A-4E44-8CC3-433B84D4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435"/>
              <a:ext cx="46" cy="71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="" xmlns:a16="http://schemas.microsoft.com/office/drawing/2014/main" id="{90320919-1863-49AA-8329-B24B64200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5" name="Freeform 37">
              <a:extLst>
                <a:ext uri="{FF2B5EF4-FFF2-40B4-BE49-F238E27FC236}">
                  <a16:creationId xmlns="" xmlns:a16="http://schemas.microsoft.com/office/drawing/2014/main" id="{FE5A6A31-715D-492E-8E75-C8DDCDAE6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="" xmlns:a16="http://schemas.microsoft.com/office/drawing/2014/main" id="{FE500AD1-474C-40EB-A956-D4164EFF2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5353563" y="1942505"/>
            <a:ext cx="5545784" cy="8605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80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Enterprise-proven</a:t>
            </a: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230B096E-F0B5-4DA6-A244-226039EB63E8}"/>
              </a:ext>
            </a:extLst>
          </p:cNvPr>
          <p:cNvSpPr/>
          <p:nvPr/>
        </p:nvSpPr>
        <p:spPr bwMode="auto">
          <a:xfrm>
            <a:off x="1483297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793B5050-9B4B-46B0-9FA8-4A2A8D1A6FFB}"/>
              </a:ext>
            </a:extLst>
          </p:cNvPr>
          <p:cNvSpPr txBox="1"/>
          <p:nvPr/>
        </p:nvSpPr>
        <p:spPr>
          <a:xfrm>
            <a:off x="2426680" y="3652324"/>
            <a:ext cx="1648438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Business</a:t>
            </a:r>
            <a:b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</a:br>
            <a:r>
              <a:rPr lang="en-US" sz="2856" spc="-80" dirty="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solutions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B30554C-B2CF-4B98-9292-0E4A07A158F0}"/>
              </a:ext>
            </a:extLst>
          </p:cNvPr>
          <p:cNvGrpSpPr/>
          <p:nvPr/>
        </p:nvGrpSpPr>
        <p:grpSpPr>
          <a:xfrm>
            <a:off x="2710814" y="2491665"/>
            <a:ext cx="1080161" cy="1033736"/>
            <a:chOff x="5428591" y="5871845"/>
            <a:chExt cx="1359230" cy="130081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6C191FA4-574B-468B-BAB3-A8DA18F6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6623850"/>
              <a:ext cx="64441" cy="30527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B0711A39-3828-4C43-B562-D509BA5A4E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2927" y="6610058"/>
              <a:ext cx="293913" cy="435902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A0727598-4F3D-4081-A615-7874C4F075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7440" y="6596380"/>
              <a:ext cx="266700" cy="19050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1F983879-F701-4453-B689-1C23F015BA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220" y="6555740"/>
              <a:ext cx="436881" cy="254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6C61702E-2FE9-4AEB-8B4B-A9018BEFA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0943" y="6263640"/>
              <a:ext cx="258117" cy="241592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2E11D586-D0EC-46C0-9D8F-6A0643910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7860" y="6596380"/>
              <a:ext cx="354025" cy="42926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DBBF91FA-C876-4CE2-99CB-7CE01BA6D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8821" y="6588760"/>
              <a:ext cx="274319" cy="15748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80C78D38-9C00-4335-B6BC-B68FAC90C3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0220" y="6406515"/>
              <a:ext cx="489585" cy="131445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C0DB9441-78EF-4581-994E-71FE44BCA0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5485" y="6122670"/>
              <a:ext cx="297180" cy="37338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3EF449A0-9975-4590-8D0A-2246BA1688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2660" y="6141720"/>
              <a:ext cx="75401" cy="339408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F96313BA-F25C-442E-A2DB-27B21D12F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2040" y="6012180"/>
              <a:ext cx="187960" cy="46990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D03EC91A-B474-4538-ADD5-8AB14206E9FB}"/>
                </a:ext>
              </a:extLst>
            </p:cNvPr>
            <p:cNvSpPr/>
            <p:nvPr/>
          </p:nvSpPr>
          <p:spPr bwMode="auto">
            <a:xfrm>
              <a:off x="6063591" y="647890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1EC383E8-8309-4ED3-9D85-445B246A133D}"/>
                </a:ext>
              </a:extLst>
            </p:cNvPr>
            <p:cNvSpPr/>
            <p:nvPr/>
          </p:nvSpPr>
          <p:spPr bwMode="auto">
            <a:xfrm>
              <a:off x="6645251" y="647890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84DC9138-8AFD-4C97-98BB-1755E5C5B2C3}"/>
                </a:ext>
              </a:extLst>
            </p:cNvPr>
            <p:cNvSpPr/>
            <p:nvPr/>
          </p:nvSpPr>
          <p:spPr bwMode="auto">
            <a:xfrm>
              <a:off x="6431891" y="675576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50A3A811-B190-4FE2-B99B-2DDF7D930082}"/>
                </a:ext>
              </a:extLst>
            </p:cNvPr>
            <p:cNvSpPr/>
            <p:nvPr/>
          </p:nvSpPr>
          <p:spPr bwMode="auto">
            <a:xfrm>
              <a:off x="6431891" y="70300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4F986EB3-ABA0-4041-A7DE-B3B650FD8C33}"/>
                </a:ext>
              </a:extLst>
            </p:cNvPr>
            <p:cNvSpPr/>
            <p:nvPr/>
          </p:nvSpPr>
          <p:spPr bwMode="auto">
            <a:xfrm>
              <a:off x="6431891" y="614362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54DF1604-4ABC-440A-AA57-D3A1A736D75D}"/>
                </a:ext>
              </a:extLst>
            </p:cNvPr>
            <p:cNvSpPr/>
            <p:nvPr/>
          </p:nvSpPr>
          <p:spPr bwMode="auto">
            <a:xfrm>
              <a:off x="6304891" y="587184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B820095-453A-4517-862E-0B300BD95E58}"/>
                </a:ext>
              </a:extLst>
            </p:cNvPr>
            <p:cNvSpPr/>
            <p:nvPr/>
          </p:nvSpPr>
          <p:spPr bwMode="auto">
            <a:xfrm>
              <a:off x="5954371" y="60013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36B80944-614A-4CC9-9C44-42C0E927A72D}"/>
                </a:ext>
              </a:extLst>
            </p:cNvPr>
            <p:cNvSpPr/>
            <p:nvPr/>
          </p:nvSpPr>
          <p:spPr bwMode="auto">
            <a:xfrm>
              <a:off x="5667351" y="60013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D4F466B2-9340-4396-BC69-7E0D68EEA9A4}"/>
                </a:ext>
              </a:extLst>
            </p:cNvPr>
            <p:cNvSpPr/>
            <p:nvPr/>
          </p:nvSpPr>
          <p:spPr bwMode="auto">
            <a:xfrm>
              <a:off x="5428591" y="63188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7BEE4357-0558-4D08-B86C-E23773F60DC9}"/>
                </a:ext>
              </a:extLst>
            </p:cNvPr>
            <p:cNvSpPr/>
            <p:nvPr/>
          </p:nvSpPr>
          <p:spPr bwMode="auto">
            <a:xfrm>
              <a:off x="5667351" y="671005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37F40DA9-945F-44F5-84D6-C82908D41D1A}"/>
                </a:ext>
              </a:extLst>
            </p:cNvPr>
            <p:cNvSpPr/>
            <p:nvPr/>
          </p:nvSpPr>
          <p:spPr bwMode="auto">
            <a:xfrm>
              <a:off x="5619091" y="700215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9B0AA9C0-B1EC-43F1-9510-7898D8AE1313}"/>
                </a:ext>
              </a:extLst>
            </p:cNvPr>
            <p:cNvSpPr/>
            <p:nvPr/>
          </p:nvSpPr>
          <p:spPr bwMode="auto">
            <a:xfrm>
              <a:off x="5974691" y="692087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Title 16">
            <a:extLst>
              <a:ext uri="{FF2B5EF4-FFF2-40B4-BE49-F238E27FC236}">
                <a16:creationId xmlns="" xmlns:a16="http://schemas.microsoft.com/office/drawing/2014/main" id="{2D051527-D55F-4349-AE6C-7735E37ABB80}"/>
              </a:ext>
            </a:extLst>
          </p:cNvPr>
          <p:cNvSpPr txBox="1">
            <a:spLocks/>
          </p:cNvSpPr>
          <p:nvPr/>
        </p:nvSpPr>
        <p:spPr>
          <a:xfrm>
            <a:off x="6758163" y="4158966"/>
            <a:ext cx="3412922" cy="738664"/>
          </a:xfrm>
          <a:prstGeom prst="rect">
            <a:avLst/>
          </a:prstGeom>
          <a:noFill/>
        </p:spPr>
        <p:txBody>
          <a:bodyPr vert="horz" wrap="non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rPr>
              <a:t>business model</a:t>
            </a:r>
            <a:endParaRPr kumimoji="0" lang="en-US" sz="4000" b="0" i="0" u="none" strike="noStrike" kern="1200" cap="none" spc="-102" normalizeH="0" baseline="0" noProof="0" dirty="0">
              <a:ln w="3175">
                <a:noFill/>
              </a:ln>
              <a:solidFill>
                <a:schemeClr val="tx2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0" name="Title 16">
            <a:extLst>
              <a:ext uri="{FF2B5EF4-FFF2-40B4-BE49-F238E27FC236}">
                <a16:creationId xmlns="" xmlns:a16="http://schemas.microsoft.com/office/drawing/2014/main" id="{36B43093-F6EB-4490-91CE-80439A90850F}"/>
              </a:ext>
            </a:extLst>
          </p:cNvPr>
          <p:cNvSpPr txBox="1">
            <a:spLocks/>
          </p:cNvSpPr>
          <p:nvPr/>
        </p:nvSpPr>
        <p:spPr>
          <a:xfrm>
            <a:off x="6759944" y="3433174"/>
            <a:ext cx="4288276" cy="7386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practices</a:t>
            </a:r>
          </a:p>
        </p:txBody>
      </p:sp>
      <p:sp>
        <p:nvSpPr>
          <p:cNvPr id="31" name="Title 16">
            <a:extLst>
              <a:ext uri="{FF2B5EF4-FFF2-40B4-BE49-F238E27FC236}">
                <a16:creationId xmlns="" xmlns:a16="http://schemas.microsoft.com/office/drawing/2014/main" id="{F1CD967A-F716-4D7B-9AD1-CF14DF05E4A3}"/>
              </a:ext>
            </a:extLst>
          </p:cNvPr>
          <p:cNvSpPr txBox="1">
            <a:spLocks/>
          </p:cNvSpPr>
          <p:nvPr/>
        </p:nvSpPr>
        <p:spPr>
          <a:xfrm>
            <a:off x="6759945" y="2747373"/>
            <a:ext cx="2860398" cy="738664"/>
          </a:xfrm>
          <a:prstGeom prst="rect">
            <a:avLst/>
          </a:prstGeom>
          <a:noFill/>
        </p:spPr>
        <p:txBody>
          <a:bodyPr vert="horz" wrap="non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18882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="" xmlns:a16="http://schemas.microsoft.com/office/drawing/2014/main" id="{31C41EAC-BB0D-4549-B6F9-589C56C493C4}"/>
              </a:ext>
            </a:extLst>
          </p:cNvPr>
          <p:cNvSpPr/>
          <p:nvPr/>
        </p:nvSpPr>
        <p:spPr bwMode="auto">
          <a:xfrm>
            <a:off x="1483297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8B5AAA81-46A7-4AE9-88C9-E6849401123B}"/>
              </a:ext>
            </a:extLst>
          </p:cNvPr>
          <p:cNvSpPr/>
          <p:nvPr/>
        </p:nvSpPr>
        <p:spPr bwMode="auto">
          <a:xfrm flipV="1">
            <a:off x="2634748" y="2679681"/>
            <a:ext cx="1232296" cy="679306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0541E78-3AD4-4214-9EA8-1CD126C339D8}"/>
              </a:ext>
            </a:extLst>
          </p:cNvPr>
          <p:cNvSpPr txBox="1"/>
          <p:nvPr/>
        </p:nvSpPr>
        <p:spPr>
          <a:xfrm>
            <a:off x="2449795" y="3652324"/>
            <a:ext cx="1602202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56" b="0" i="0" u="none" strike="noStrike" kern="1200" cap="none" spc="-80" normalizeH="0" baseline="0" noProof="0" dirty="0">
                <a:ln>
                  <a:noFill/>
                </a:ln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AI </a:t>
            </a:r>
            <a:br>
              <a:rPr kumimoji="0" lang="en-US" sz="2856" b="0" i="0" u="none" strike="noStrike" kern="1200" cap="none" spc="-80" normalizeH="0" baseline="0" noProof="0" dirty="0">
                <a:ln>
                  <a:noFill/>
                </a:ln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</a:br>
            <a:r>
              <a:rPr kumimoji="0" lang="en-US" sz="2856" b="0" i="0" u="none" strike="noStrike" kern="1200" cap="none" spc="-80" normalizeH="0" baseline="0" noProof="0" dirty="0">
                <a:ln>
                  <a:noFill/>
                </a:ln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Platform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9003B9D1-FF6A-4427-8316-1318BFD2B561}"/>
              </a:ext>
            </a:extLst>
          </p:cNvPr>
          <p:cNvSpPr/>
          <p:nvPr/>
        </p:nvSpPr>
        <p:spPr bwMode="auto">
          <a:xfrm>
            <a:off x="7417982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D6C7488-283B-4CFA-BFC6-B74470A5AD96}"/>
              </a:ext>
            </a:extLst>
          </p:cNvPr>
          <p:cNvSpPr txBox="1"/>
          <p:nvPr/>
        </p:nvSpPr>
        <p:spPr>
          <a:xfrm>
            <a:off x="8361364" y="3652324"/>
            <a:ext cx="1648438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56" b="0" i="0" u="none" strike="noStrike" kern="1200" cap="none" spc="-80" normalizeH="0" baseline="0" noProof="0" dirty="0">
                <a:ln>
                  <a:noFill/>
                </a:ln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Business</a:t>
            </a:r>
            <a:br>
              <a:rPr kumimoji="0" lang="en-US" sz="2856" b="0" i="0" u="none" strike="noStrike" kern="1200" cap="none" spc="-80" normalizeH="0" baseline="0" noProof="0" dirty="0">
                <a:ln>
                  <a:noFill/>
                </a:ln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</a:br>
            <a:r>
              <a:rPr kumimoji="0" lang="en-US" sz="2856" b="0" i="0" u="none" strike="noStrike" kern="1200" cap="none" spc="-80" normalizeH="0" baseline="0" noProof="0" dirty="0">
                <a:ln>
                  <a:noFill/>
                </a:ln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solutions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73FF02F-C0C1-4A2A-B1DD-79434310B86A}"/>
              </a:ext>
            </a:extLst>
          </p:cNvPr>
          <p:cNvSpPr/>
          <p:nvPr/>
        </p:nvSpPr>
        <p:spPr bwMode="auto">
          <a:xfrm>
            <a:off x="4450640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57FBA05-9E2A-47A2-898F-26E8B757626E}"/>
              </a:ext>
            </a:extLst>
          </p:cNvPr>
          <p:cNvSpPr txBox="1"/>
          <p:nvPr/>
        </p:nvSpPr>
        <p:spPr>
          <a:xfrm>
            <a:off x="4887334" y="3652324"/>
            <a:ext cx="2661822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56" b="0" i="0" u="none" strike="noStrike" kern="1200" cap="none" spc="-80" normalizeH="0" baseline="0" noProof="0" dirty="0">
                <a:ln>
                  <a:noFill/>
                </a:ln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Comprehensive</a:t>
            </a:r>
            <a:br>
              <a:rPr kumimoji="0" lang="en-US" sz="2856" b="0" i="0" u="none" strike="noStrike" kern="1200" cap="none" spc="-80" normalizeH="0" baseline="0" noProof="0" dirty="0">
                <a:ln>
                  <a:noFill/>
                </a:ln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</a:br>
            <a:r>
              <a:rPr kumimoji="0" lang="en-US" sz="2856" b="0" i="0" u="none" strike="noStrike" kern="1200" cap="none" spc="-80" normalizeH="0" baseline="0" noProof="0" dirty="0">
                <a:ln>
                  <a:noFill/>
                </a:ln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data</a:t>
            </a:r>
          </a:p>
        </p:txBody>
      </p:sp>
      <p:grpSp>
        <p:nvGrpSpPr>
          <p:cNvPr id="45" name="Group 20">
            <a:extLst>
              <a:ext uri="{FF2B5EF4-FFF2-40B4-BE49-F238E27FC236}">
                <a16:creationId xmlns="" xmlns:a16="http://schemas.microsoft.com/office/drawing/2014/main" id="{2ED88998-FAE6-4084-96AC-71FA2FEA68C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66948" y="2596266"/>
            <a:ext cx="932885" cy="816605"/>
            <a:chOff x="3764" y="3313"/>
            <a:chExt cx="353" cy="309"/>
          </a:xfrm>
        </p:grpSpPr>
        <p:sp>
          <p:nvSpPr>
            <p:cNvPr id="58" name="Freeform 21">
              <a:extLst>
                <a:ext uri="{FF2B5EF4-FFF2-40B4-BE49-F238E27FC236}">
                  <a16:creationId xmlns="" xmlns:a16="http://schemas.microsoft.com/office/drawing/2014/main" id="{0A68EA35-25FB-4986-A121-57B700E62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="" xmlns:a16="http://schemas.microsoft.com/office/drawing/2014/main" id="{6823165D-039F-40AD-89C7-CC299222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" name="Freeform 23">
              <a:extLst>
                <a:ext uri="{FF2B5EF4-FFF2-40B4-BE49-F238E27FC236}">
                  <a16:creationId xmlns="" xmlns:a16="http://schemas.microsoft.com/office/drawing/2014/main" id="{C707A776-854C-4F67-BB7A-8F3D3475A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" name="Freeform 24">
              <a:extLst>
                <a:ext uri="{FF2B5EF4-FFF2-40B4-BE49-F238E27FC236}">
                  <a16:creationId xmlns="" xmlns:a16="http://schemas.microsoft.com/office/drawing/2014/main" id="{1DDECCDE-B808-4D47-A1D1-A7A3896A9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313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="" xmlns:a16="http://schemas.microsoft.com/office/drawing/2014/main" id="{6681CFB2-966D-4E0E-9876-72A4C5B92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313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" name="Freeform 26">
              <a:extLst>
                <a:ext uri="{FF2B5EF4-FFF2-40B4-BE49-F238E27FC236}">
                  <a16:creationId xmlns="" xmlns:a16="http://schemas.microsoft.com/office/drawing/2014/main" id="{DCE66CB8-739E-4076-9834-D0E49A7CB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313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" name="Freeform 27">
              <a:extLst>
                <a:ext uri="{FF2B5EF4-FFF2-40B4-BE49-F238E27FC236}">
                  <a16:creationId xmlns="" xmlns:a16="http://schemas.microsoft.com/office/drawing/2014/main" id="{45E28F7F-4B6C-4AA7-88E7-78103DD59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" name="Freeform 28">
              <a:extLst>
                <a:ext uri="{FF2B5EF4-FFF2-40B4-BE49-F238E27FC236}">
                  <a16:creationId xmlns="" xmlns:a16="http://schemas.microsoft.com/office/drawing/2014/main" id="{28A8F856-970E-413B-8318-266CDA5D5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" name="Freeform 29">
              <a:extLst>
                <a:ext uri="{FF2B5EF4-FFF2-40B4-BE49-F238E27FC236}">
                  <a16:creationId xmlns="" xmlns:a16="http://schemas.microsoft.com/office/drawing/2014/main" id="{3A16F137-631D-48D3-9D4A-199586D30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" name="Freeform 30">
              <a:extLst>
                <a:ext uri="{FF2B5EF4-FFF2-40B4-BE49-F238E27FC236}">
                  <a16:creationId xmlns="" xmlns:a16="http://schemas.microsoft.com/office/drawing/2014/main" id="{C0055C7F-DC78-498C-826D-4864EB8A3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550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8" name="Freeform 31">
              <a:extLst>
                <a:ext uri="{FF2B5EF4-FFF2-40B4-BE49-F238E27FC236}">
                  <a16:creationId xmlns="" xmlns:a16="http://schemas.microsoft.com/office/drawing/2014/main" id="{233E9C95-6BFF-4F64-A6D5-BCC53A41D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550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Freeform 32">
              <a:extLst>
                <a:ext uri="{FF2B5EF4-FFF2-40B4-BE49-F238E27FC236}">
                  <a16:creationId xmlns="" xmlns:a16="http://schemas.microsoft.com/office/drawing/2014/main" id="{A58A429F-03BA-4191-B2B1-47036C7CC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550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0" name="Freeform 33">
              <a:extLst>
                <a:ext uri="{FF2B5EF4-FFF2-40B4-BE49-F238E27FC236}">
                  <a16:creationId xmlns="" xmlns:a16="http://schemas.microsoft.com/office/drawing/2014/main" id="{C5BBC13A-E01D-4E62-83E7-DF2E20A8E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1" name="Freeform 34">
              <a:extLst>
                <a:ext uri="{FF2B5EF4-FFF2-40B4-BE49-F238E27FC236}">
                  <a16:creationId xmlns="" xmlns:a16="http://schemas.microsoft.com/office/drawing/2014/main" id="{7620FACE-6413-433A-8EC0-2DE62D729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2" name="Freeform 35">
              <a:extLst>
                <a:ext uri="{FF2B5EF4-FFF2-40B4-BE49-F238E27FC236}">
                  <a16:creationId xmlns="" xmlns:a16="http://schemas.microsoft.com/office/drawing/2014/main" id="{E8E5337C-E270-4660-8338-0C77FA30C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435"/>
              <a:ext cx="46" cy="71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3" name="Freeform 36">
              <a:extLst>
                <a:ext uri="{FF2B5EF4-FFF2-40B4-BE49-F238E27FC236}">
                  <a16:creationId xmlns="" xmlns:a16="http://schemas.microsoft.com/office/drawing/2014/main" id="{2944C397-0AA9-434A-98B0-A6E5567B2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4" name="Freeform 37">
              <a:extLst>
                <a:ext uri="{FF2B5EF4-FFF2-40B4-BE49-F238E27FC236}">
                  <a16:creationId xmlns="" xmlns:a16="http://schemas.microsoft.com/office/drawing/2014/main" id="{3E1E721F-C785-4DDE-AF27-F6A4E38A5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5" name="Freeform 38">
              <a:extLst>
                <a:ext uri="{FF2B5EF4-FFF2-40B4-BE49-F238E27FC236}">
                  <a16:creationId xmlns="" xmlns:a16="http://schemas.microsoft.com/office/drawing/2014/main" id="{13713961-4494-40BF-BAED-23FB4A0C6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EF7995F0-6312-4304-8F74-55A429E1E30F}"/>
              </a:ext>
            </a:extLst>
          </p:cNvPr>
          <p:cNvGrpSpPr/>
          <p:nvPr/>
        </p:nvGrpSpPr>
        <p:grpSpPr>
          <a:xfrm>
            <a:off x="8645499" y="2491665"/>
            <a:ext cx="1080161" cy="1033736"/>
            <a:chOff x="5428591" y="5871845"/>
            <a:chExt cx="1359230" cy="130081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7FD3C468-4793-423C-8089-ED30F8166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6623850"/>
              <a:ext cx="64441" cy="30527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56F4B57A-7D3C-4627-9FF4-C8081643F6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2927" y="6610058"/>
              <a:ext cx="293913" cy="435902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6580E5FD-9CFF-4D81-9C4E-99D175AD6A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7440" y="6596380"/>
              <a:ext cx="266700" cy="19050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A213D6DC-335B-494E-91A1-E6B7A99F4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220" y="6555740"/>
              <a:ext cx="436881" cy="254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91A1CE2B-1101-445F-BC35-56A4583CD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0943" y="6263640"/>
              <a:ext cx="258117" cy="241592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CC6D479D-C66C-4176-A58F-94072E761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7860" y="6596380"/>
              <a:ext cx="354025" cy="42926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317D506C-7700-41FA-932A-F08C41FA1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8821" y="6588760"/>
              <a:ext cx="274319" cy="15748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38D45B25-5A52-4D43-9262-0C46731708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0220" y="6406515"/>
              <a:ext cx="489585" cy="131445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64B90466-512C-413D-B5DF-54C68E75F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5485" y="6122670"/>
              <a:ext cx="297180" cy="37338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A8B6364F-A288-45BA-A790-2332A4CD1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2660" y="6141720"/>
              <a:ext cx="75401" cy="339408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71070755-C1D4-49BB-9EBF-72B4A7CDD4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2040" y="6012180"/>
              <a:ext cx="187960" cy="46990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2D01B0AE-1033-4796-8238-DF0036141F27}"/>
                </a:ext>
              </a:extLst>
            </p:cNvPr>
            <p:cNvSpPr/>
            <p:nvPr/>
          </p:nvSpPr>
          <p:spPr bwMode="auto">
            <a:xfrm>
              <a:off x="6063591" y="647890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B5C45009-4709-4934-88D7-1647BF6AA5C8}"/>
                </a:ext>
              </a:extLst>
            </p:cNvPr>
            <p:cNvSpPr/>
            <p:nvPr/>
          </p:nvSpPr>
          <p:spPr bwMode="auto">
            <a:xfrm>
              <a:off x="6645251" y="647890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F99887C7-14F9-4BEE-9920-F1B2150D194B}"/>
                </a:ext>
              </a:extLst>
            </p:cNvPr>
            <p:cNvSpPr/>
            <p:nvPr/>
          </p:nvSpPr>
          <p:spPr bwMode="auto">
            <a:xfrm>
              <a:off x="6431891" y="675576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7C3075E8-5E4A-424D-9C08-C3D76731AA44}"/>
                </a:ext>
              </a:extLst>
            </p:cNvPr>
            <p:cNvSpPr/>
            <p:nvPr/>
          </p:nvSpPr>
          <p:spPr bwMode="auto">
            <a:xfrm>
              <a:off x="6431891" y="70300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A82BAC09-6E20-4C22-97C4-449ED92C2C52}"/>
                </a:ext>
              </a:extLst>
            </p:cNvPr>
            <p:cNvSpPr/>
            <p:nvPr/>
          </p:nvSpPr>
          <p:spPr bwMode="auto">
            <a:xfrm>
              <a:off x="6431891" y="614362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8C536F1A-EBF9-4C4C-B259-9587BB59A8A9}"/>
                </a:ext>
              </a:extLst>
            </p:cNvPr>
            <p:cNvSpPr/>
            <p:nvPr/>
          </p:nvSpPr>
          <p:spPr bwMode="auto">
            <a:xfrm>
              <a:off x="6304891" y="587184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6A8A5D69-BEC9-4FD0-988D-C8B832B6D168}"/>
                </a:ext>
              </a:extLst>
            </p:cNvPr>
            <p:cNvSpPr/>
            <p:nvPr/>
          </p:nvSpPr>
          <p:spPr bwMode="auto">
            <a:xfrm>
              <a:off x="5954371" y="60013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70F34218-274C-47E0-B482-36761777FD8C}"/>
                </a:ext>
              </a:extLst>
            </p:cNvPr>
            <p:cNvSpPr/>
            <p:nvPr/>
          </p:nvSpPr>
          <p:spPr bwMode="auto">
            <a:xfrm>
              <a:off x="5667351" y="60013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="" xmlns:a16="http://schemas.microsoft.com/office/drawing/2014/main" id="{71D21CE0-5430-4632-8AC2-5274D3995FFA}"/>
                </a:ext>
              </a:extLst>
            </p:cNvPr>
            <p:cNvSpPr/>
            <p:nvPr/>
          </p:nvSpPr>
          <p:spPr bwMode="auto">
            <a:xfrm>
              <a:off x="5428591" y="63188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="" xmlns:a16="http://schemas.microsoft.com/office/drawing/2014/main" id="{E3BFAC25-EE11-4640-BF1A-D75D273C7CCA}"/>
                </a:ext>
              </a:extLst>
            </p:cNvPr>
            <p:cNvSpPr/>
            <p:nvPr/>
          </p:nvSpPr>
          <p:spPr bwMode="auto">
            <a:xfrm>
              <a:off x="5667351" y="671005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7A8D66E6-E191-4EC8-9F40-434CDD5F7C72}"/>
                </a:ext>
              </a:extLst>
            </p:cNvPr>
            <p:cNvSpPr/>
            <p:nvPr/>
          </p:nvSpPr>
          <p:spPr bwMode="auto">
            <a:xfrm>
              <a:off x="5619091" y="700215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="" xmlns:a16="http://schemas.microsoft.com/office/drawing/2014/main" id="{A2AE1889-62DB-4EAD-B898-3024690B4541}"/>
                </a:ext>
              </a:extLst>
            </p:cNvPr>
            <p:cNvSpPr/>
            <p:nvPr/>
          </p:nvSpPr>
          <p:spPr bwMode="auto">
            <a:xfrm>
              <a:off x="5974691" y="692087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4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Litware</a:t>
            </a:r>
            <a:r>
              <a:rPr lang="en-US" dirty="0" smtClean="0"/>
              <a:t> Insurance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856" y="0"/>
            <a:ext cx="4210619" cy="2263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856" y="2263454"/>
            <a:ext cx="4228195" cy="2371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856" y="4631910"/>
            <a:ext cx="4211188" cy="23626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8225856" y="0"/>
            <a:ext cx="4210619" cy="69945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53298" t="33971" r="15338"/>
          <a:stretch/>
        </p:blipFill>
        <p:spPr>
          <a:xfrm>
            <a:off x="8882533" y="3537947"/>
            <a:ext cx="3054339" cy="34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tBot_F08B" title="Icon of a robotic chat bubble with a smiley face">
            <a:extLst>
              <a:ext uri="{FF2B5EF4-FFF2-40B4-BE49-F238E27FC236}">
                <a16:creationId xmlns:a16="http://schemas.microsoft.com/office/drawing/2014/main" xmlns="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40356" y="288135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379294" y="260399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8495751" y="846414"/>
            <a:ext cx="428599" cy="693183"/>
            <a:chOff x="3476" y="1492"/>
            <a:chExt cx="878" cy="1420"/>
          </a:xfrm>
          <a:solidFill>
            <a:schemeClr val="tx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3476" y="2014"/>
              <a:ext cx="878" cy="898"/>
            </a:xfrm>
            <a:custGeom>
              <a:avLst/>
              <a:gdLst>
                <a:gd name="T0" fmla="*/ 0 w 878"/>
                <a:gd name="T1" fmla="*/ 898 h 898"/>
                <a:gd name="T2" fmla="*/ 0 w 878"/>
                <a:gd name="T3" fmla="*/ 898 h 898"/>
                <a:gd name="T4" fmla="*/ 878 w 878"/>
                <a:gd name="T5" fmla="*/ 397 h 898"/>
                <a:gd name="T6" fmla="*/ 878 w 878"/>
                <a:gd name="T7" fmla="*/ 0 h 898"/>
                <a:gd name="T8" fmla="*/ 0 w 8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98">
                  <a:moveTo>
                    <a:pt x="0" y="898"/>
                  </a:moveTo>
                  <a:lnTo>
                    <a:pt x="0" y="898"/>
                  </a:lnTo>
                  <a:lnTo>
                    <a:pt x="878" y="397"/>
                  </a:lnTo>
                  <a:lnTo>
                    <a:pt x="878" y="0"/>
                  </a:lnTo>
                  <a:lnTo>
                    <a:pt x="0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476" y="1492"/>
              <a:ext cx="836" cy="689"/>
            </a:xfrm>
            <a:custGeom>
              <a:avLst/>
              <a:gdLst>
                <a:gd name="T0" fmla="*/ 0 w 836"/>
                <a:gd name="T1" fmla="*/ 0 h 689"/>
                <a:gd name="T2" fmla="*/ 0 w 836"/>
                <a:gd name="T3" fmla="*/ 376 h 689"/>
                <a:gd name="T4" fmla="*/ 564 w 836"/>
                <a:gd name="T5" fmla="*/ 689 h 689"/>
                <a:gd name="T6" fmla="*/ 836 w 836"/>
                <a:gd name="T7" fmla="*/ 480 h 689"/>
                <a:gd name="T8" fmla="*/ 0 w 836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689">
                  <a:moveTo>
                    <a:pt x="0" y="0"/>
                  </a:moveTo>
                  <a:lnTo>
                    <a:pt x="0" y="376"/>
                  </a:lnTo>
                  <a:lnTo>
                    <a:pt x="564" y="689"/>
                  </a:lnTo>
                  <a:lnTo>
                    <a:pt x="836" y="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476" y="1931"/>
              <a:ext cx="293" cy="981"/>
            </a:xfrm>
            <a:custGeom>
              <a:avLst/>
              <a:gdLst>
                <a:gd name="T0" fmla="*/ 0 w 293"/>
                <a:gd name="T1" fmla="*/ 0 h 981"/>
                <a:gd name="T2" fmla="*/ 293 w 293"/>
                <a:gd name="T3" fmla="*/ 208 h 981"/>
                <a:gd name="T4" fmla="*/ 0 w 293"/>
                <a:gd name="T5" fmla="*/ 981 h 981"/>
                <a:gd name="T6" fmla="*/ 0 w 293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981">
                  <a:moveTo>
                    <a:pt x="0" y="0"/>
                  </a:moveTo>
                  <a:lnTo>
                    <a:pt x="293" y="208"/>
                  </a:lnTo>
                  <a:lnTo>
                    <a:pt x="0" y="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2" name="Oval 11"/>
          <p:cNvSpPr/>
          <p:nvPr/>
        </p:nvSpPr>
        <p:spPr bwMode="auto">
          <a:xfrm>
            <a:off x="8061979" y="544934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50506" y="26028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brain_2" title="Icon of a brain with circles and connection lines inside">
            <a:extLst>
              <a:ext uri="{FF2B5EF4-FFF2-40B4-BE49-F238E27FC236}">
                <a16:creationId xmlns:a16="http://schemas.microsoft.com/office/drawing/2014/main" xmlns="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08559" y="29897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061979" y="464939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69275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globe_2" title="Icon of a sphere made of lines">
            <a:extLst>
              <a:ext uri="{FF2B5EF4-FFF2-40B4-BE49-F238E27FC236}">
                <a16:creationId xmlns:a16="http://schemas.microsoft.com/office/drawing/2014/main" xmlns="" id="{7D3E6722-9215-472A-9F24-9CE853781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8499" y="4693308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8096" y="1870548"/>
            <a:ext cx="190340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Dynamics 365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14381" y="3932909"/>
            <a:ext cx="237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1817" y="5945534"/>
            <a:ext cx="141596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75842" y="3927756"/>
            <a:ext cx="230306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Bot Service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53901" y="5248292"/>
            <a:ext cx="77495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</p:txBody>
      </p:sp>
      <p:cxnSp>
        <p:nvCxnSpPr>
          <p:cNvPr id="25" name="Straight Arrow Connector 24"/>
          <p:cNvCxnSpPr>
            <a:stCxn id="5" idx="6"/>
            <a:endCxn id="12" idx="2"/>
          </p:cNvCxnSpPr>
          <p:nvPr/>
        </p:nvCxnSpPr>
        <p:spPr>
          <a:xfrm flipV="1">
            <a:off x="6675438" y="1193006"/>
            <a:ext cx="1386541" cy="20590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4"/>
          <p:cNvCxnSpPr>
            <a:stCxn id="5" idx="6"/>
            <a:endCxn id="13" idx="2"/>
          </p:cNvCxnSpPr>
          <p:nvPr/>
        </p:nvCxnSpPr>
        <p:spPr>
          <a:xfrm flipV="1">
            <a:off x="6675438" y="3250872"/>
            <a:ext cx="1375068" cy="119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4"/>
          <p:cNvCxnSpPr>
            <a:stCxn id="5" idx="6"/>
            <a:endCxn id="15" idx="2"/>
          </p:cNvCxnSpPr>
          <p:nvPr/>
        </p:nvCxnSpPr>
        <p:spPr>
          <a:xfrm>
            <a:off x="6675438" y="3252063"/>
            <a:ext cx="1386541" cy="20453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Beaker_F196" title="Icon of a scientific flask with liquid in it">
            <a:extLst>
              <a:ext uri="{FF2B5EF4-FFF2-40B4-BE49-F238E27FC236}">
                <a16:creationId xmlns:a16="http://schemas.microsoft.com/office/drawing/2014/main" xmlns="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2842" y="5039398"/>
            <a:ext cx="482944" cy="5580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aptop_E770" title="Icon of a laptop">
            <a:extLst>
              <a:ext uri="{FF2B5EF4-FFF2-40B4-BE49-F238E27FC236}">
                <a16:creationId xmlns:a16="http://schemas.microsoft.com/office/drawing/2014/main" xmlns="" id="{B26D4F93-AEF4-4836-BA68-3EFBAD2D11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53523" y="3021961"/>
            <a:ext cx="686105" cy="457822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848504" y="260854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74353" y="3927488"/>
            <a:ext cx="12444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</p:txBody>
      </p:sp>
      <p:cxnSp>
        <p:nvCxnSpPr>
          <p:cNvPr id="39" name="Straight Arrow Connector 24"/>
          <p:cNvCxnSpPr>
            <a:stCxn id="37" idx="6"/>
            <a:endCxn id="5" idx="2"/>
          </p:cNvCxnSpPr>
          <p:nvPr/>
        </p:nvCxnSpPr>
        <p:spPr>
          <a:xfrm flipV="1">
            <a:off x="4144648" y="3252063"/>
            <a:ext cx="1234646" cy="454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 bwMode="auto">
          <a:xfrm>
            <a:off x="3118238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54941" y="5248292"/>
            <a:ext cx="107080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Cortana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3116327" y="1335787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43278" y="2079995"/>
            <a:ext cx="890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3288252" y="4667865"/>
            <a:ext cx="416646" cy="416646"/>
            <a:chOff x="7279575" y="4867910"/>
            <a:chExt cx="2242504" cy="2242502"/>
          </a:xfrm>
        </p:grpSpPr>
        <p:sp>
          <p:nvSpPr>
            <p:cNvPr id="50" name="Freeform: Shape 47"/>
            <p:cNvSpPr/>
            <p:nvPr/>
          </p:nvSpPr>
          <p:spPr bwMode="auto">
            <a:xfrm>
              <a:off x="7279575" y="4867910"/>
              <a:ext cx="2242504" cy="2242502"/>
            </a:xfrm>
            <a:custGeom>
              <a:avLst/>
              <a:gdLst>
                <a:gd name="connsiteX0" fmla="*/ 1121252 w 2242504"/>
                <a:gd name="connsiteY0" fmla="*/ 224314 h 2242502"/>
                <a:gd name="connsiteX1" fmla="*/ 224314 w 2242504"/>
                <a:gd name="connsiteY1" fmla="*/ 1121251 h 2242502"/>
                <a:gd name="connsiteX2" fmla="*/ 1121252 w 2242504"/>
                <a:gd name="connsiteY2" fmla="*/ 2018188 h 2242502"/>
                <a:gd name="connsiteX3" fmla="*/ 2018190 w 2242504"/>
                <a:gd name="connsiteY3" fmla="*/ 1121251 h 2242502"/>
                <a:gd name="connsiteX4" fmla="*/ 1121252 w 2242504"/>
                <a:gd name="connsiteY4" fmla="*/ 224314 h 2242502"/>
                <a:gd name="connsiteX5" fmla="*/ 1121252 w 2242504"/>
                <a:gd name="connsiteY5" fmla="*/ 0 h 2242502"/>
                <a:gd name="connsiteX6" fmla="*/ 2242504 w 2242504"/>
                <a:gd name="connsiteY6" fmla="*/ 1121251 h 2242502"/>
                <a:gd name="connsiteX7" fmla="*/ 1121252 w 2242504"/>
                <a:gd name="connsiteY7" fmla="*/ 2242502 h 2242502"/>
                <a:gd name="connsiteX8" fmla="*/ 0 w 2242504"/>
                <a:gd name="connsiteY8" fmla="*/ 1121251 h 2242502"/>
                <a:gd name="connsiteX9" fmla="*/ 1121252 w 2242504"/>
                <a:gd name="connsiteY9" fmla="*/ 0 h 224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504" h="2242502">
                  <a:moveTo>
                    <a:pt x="1121252" y="224314"/>
                  </a:moveTo>
                  <a:cubicBezTo>
                    <a:pt x="625887" y="224314"/>
                    <a:pt x="224314" y="625886"/>
                    <a:pt x="224314" y="1121251"/>
                  </a:cubicBezTo>
                  <a:cubicBezTo>
                    <a:pt x="224314" y="1616616"/>
                    <a:pt x="625887" y="2018188"/>
                    <a:pt x="1121252" y="2018188"/>
                  </a:cubicBezTo>
                  <a:cubicBezTo>
                    <a:pt x="1616617" y="2018188"/>
                    <a:pt x="2018190" y="1616616"/>
                    <a:pt x="2018190" y="1121251"/>
                  </a:cubicBezTo>
                  <a:cubicBezTo>
                    <a:pt x="2018190" y="625886"/>
                    <a:pt x="1616617" y="224314"/>
                    <a:pt x="1121252" y="224314"/>
                  </a:cubicBezTo>
                  <a:close/>
                  <a:moveTo>
                    <a:pt x="1121252" y="0"/>
                  </a:moveTo>
                  <a:cubicBezTo>
                    <a:pt x="1740502" y="0"/>
                    <a:pt x="2242504" y="502001"/>
                    <a:pt x="2242504" y="1121251"/>
                  </a:cubicBezTo>
                  <a:cubicBezTo>
                    <a:pt x="2242504" y="1740501"/>
                    <a:pt x="1740502" y="2242502"/>
                    <a:pt x="1121252" y="2242502"/>
                  </a:cubicBezTo>
                  <a:cubicBezTo>
                    <a:pt x="502002" y="2242502"/>
                    <a:pt x="0" y="1740501"/>
                    <a:pt x="0" y="1121251"/>
                  </a:cubicBezTo>
                  <a:cubicBezTo>
                    <a:pt x="0" y="502001"/>
                    <a:pt x="502002" y="0"/>
                    <a:pt x="11212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Freeform: Shape 48"/>
            <p:cNvSpPr/>
            <p:nvPr/>
          </p:nvSpPr>
          <p:spPr bwMode="auto">
            <a:xfrm>
              <a:off x="7503889" y="5092224"/>
              <a:ext cx="1793876" cy="1793874"/>
            </a:xfrm>
            <a:custGeom>
              <a:avLst/>
              <a:gdLst>
                <a:gd name="connsiteX0" fmla="*/ 896938 w 1793876"/>
                <a:gd name="connsiteY0" fmla="*/ 146526 h 1793874"/>
                <a:gd name="connsiteX1" fmla="*/ 146525 w 1793876"/>
                <a:gd name="connsiteY1" fmla="*/ 896937 h 1793874"/>
                <a:gd name="connsiteX2" fmla="*/ 896938 w 1793876"/>
                <a:gd name="connsiteY2" fmla="*/ 1647348 h 1793874"/>
                <a:gd name="connsiteX3" fmla="*/ 1647351 w 1793876"/>
                <a:gd name="connsiteY3" fmla="*/ 896937 h 1793874"/>
                <a:gd name="connsiteX4" fmla="*/ 896938 w 1793876"/>
                <a:gd name="connsiteY4" fmla="*/ 146526 h 1793874"/>
                <a:gd name="connsiteX5" fmla="*/ 896938 w 1793876"/>
                <a:gd name="connsiteY5" fmla="*/ 0 h 1793874"/>
                <a:gd name="connsiteX6" fmla="*/ 1793876 w 1793876"/>
                <a:gd name="connsiteY6" fmla="*/ 896937 h 1793874"/>
                <a:gd name="connsiteX7" fmla="*/ 896938 w 1793876"/>
                <a:gd name="connsiteY7" fmla="*/ 1793874 h 1793874"/>
                <a:gd name="connsiteX8" fmla="*/ 0 w 1793876"/>
                <a:gd name="connsiteY8" fmla="*/ 896937 h 1793874"/>
                <a:gd name="connsiteX9" fmla="*/ 896938 w 1793876"/>
                <a:gd name="connsiteY9" fmla="*/ 0 h 17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3876" h="1793874">
                  <a:moveTo>
                    <a:pt x="896938" y="146526"/>
                  </a:moveTo>
                  <a:cubicBezTo>
                    <a:pt x="482496" y="146526"/>
                    <a:pt x="146525" y="482496"/>
                    <a:pt x="146525" y="896937"/>
                  </a:cubicBezTo>
                  <a:cubicBezTo>
                    <a:pt x="146525" y="1311378"/>
                    <a:pt x="482496" y="1647348"/>
                    <a:pt x="896938" y="1647348"/>
                  </a:cubicBezTo>
                  <a:cubicBezTo>
                    <a:pt x="1311380" y="1647348"/>
                    <a:pt x="1647351" y="1311378"/>
                    <a:pt x="1647351" y="896937"/>
                  </a:cubicBezTo>
                  <a:cubicBezTo>
                    <a:pt x="1647351" y="482496"/>
                    <a:pt x="1311380" y="146526"/>
                    <a:pt x="896938" y="146526"/>
                  </a:cubicBezTo>
                  <a:close/>
                  <a:moveTo>
                    <a:pt x="896938" y="0"/>
                  </a:moveTo>
                  <a:cubicBezTo>
                    <a:pt x="1392303" y="0"/>
                    <a:pt x="1793876" y="401572"/>
                    <a:pt x="1793876" y="896937"/>
                  </a:cubicBezTo>
                  <a:cubicBezTo>
                    <a:pt x="1793876" y="1392302"/>
                    <a:pt x="1392303" y="1793874"/>
                    <a:pt x="896938" y="1793874"/>
                  </a:cubicBezTo>
                  <a:cubicBezTo>
                    <a:pt x="401573" y="1793874"/>
                    <a:pt x="0" y="1392302"/>
                    <a:pt x="0" y="896937"/>
                  </a:cubicBezTo>
                  <a:cubicBezTo>
                    <a:pt x="0" y="401572"/>
                    <a:pt x="401573" y="0"/>
                    <a:pt x="896938" y="0"/>
                  </a:cubicBezTo>
                  <a:close/>
                </a:path>
              </a:pathLst>
            </a:custGeom>
            <a:solidFill>
              <a:schemeClr val="tx2">
                <a:alpha val="4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Freeform 13"/>
          <p:cNvSpPr>
            <a:spLocks noChangeAspect="1" noEditPoints="1"/>
          </p:cNvSpPr>
          <p:nvPr/>
        </p:nvSpPr>
        <p:spPr bwMode="black">
          <a:xfrm>
            <a:off x="3288251" y="1497147"/>
            <a:ext cx="416646" cy="421487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04792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34" grpId="0" animBg="1"/>
      <p:bldP spid="35" grpId="0" animBg="1"/>
      <p:bldP spid="37" grpId="0" animBg="1"/>
      <p:bldP spid="38" grpId="0"/>
      <p:bldP spid="43" grpId="0" animBg="1"/>
      <p:bldP spid="44" grpId="0"/>
      <p:bldP spid="45" grpId="0" animBg="1"/>
      <p:bldP spid="46" grpId="0"/>
      <p:bldP spid="5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48504" y="544934"/>
            <a:ext cx="7036719" cy="5973064"/>
            <a:chOff x="2848504" y="544934"/>
            <a:chExt cx="7036719" cy="5973064"/>
          </a:xfrm>
        </p:grpSpPr>
        <p:sp>
          <p:nvSpPr>
            <p:cNvPr id="3" name="ChatBot_F08B" title="Icon of a robotic chat bubble with a smiley face">
              <a:extLst>
                <a:ext uri="{FF2B5EF4-FFF2-40B4-BE49-F238E27FC236}">
                  <a16:creationId xmlns:a16="http://schemas.microsoft.com/office/drawing/2014/main" xmlns="" id="{EF2FC808-2563-48A5-ACE1-F9490220C9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40356" y="2881350"/>
              <a:ext cx="574020" cy="741427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5379294" y="2603991"/>
              <a:ext cx="1296144" cy="1296144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8495751" y="846414"/>
              <a:ext cx="428599" cy="693183"/>
              <a:chOff x="3476" y="1492"/>
              <a:chExt cx="878" cy="1420"/>
            </a:xfrm>
            <a:solidFill>
              <a:schemeClr val="tx2"/>
            </a:solidFill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3476" y="2014"/>
                <a:ext cx="878" cy="898"/>
              </a:xfrm>
              <a:custGeom>
                <a:avLst/>
                <a:gdLst>
                  <a:gd name="T0" fmla="*/ 0 w 878"/>
                  <a:gd name="T1" fmla="*/ 898 h 898"/>
                  <a:gd name="T2" fmla="*/ 0 w 878"/>
                  <a:gd name="T3" fmla="*/ 898 h 898"/>
                  <a:gd name="T4" fmla="*/ 878 w 878"/>
                  <a:gd name="T5" fmla="*/ 397 h 898"/>
                  <a:gd name="T6" fmla="*/ 878 w 878"/>
                  <a:gd name="T7" fmla="*/ 0 h 898"/>
                  <a:gd name="T8" fmla="*/ 0 w 878"/>
                  <a:gd name="T9" fmla="*/ 898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8" h="898">
                    <a:moveTo>
                      <a:pt x="0" y="898"/>
                    </a:moveTo>
                    <a:lnTo>
                      <a:pt x="0" y="898"/>
                    </a:lnTo>
                    <a:lnTo>
                      <a:pt x="878" y="397"/>
                    </a:lnTo>
                    <a:lnTo>
                      <a:pt x="878" y="0"/>
                    </a:lnTo>
                    <a:lnTo>
                      <a:pt x="0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3476" y="1492"/>
                <a:ext cx="836" cy="689"/>
              </a:xfrm>
              <a:custGeom>
                <a:avLst/>
                <a:gdLst>
                  <a:gd name="T0" fmla="*/ 0 w 836"/>
                  <a:gd name="T1" fmla="*/ 0 h 689"/>
                  <a:gd name="T2" fmla="*/ 0 w 836"/>
                  <a:gd name="T3" fmla="*/ 376 h 689"/>
                  <a:gd name="T4" fmla="*/ 564 w 836"/>
                  <a:gd name="T5" fmla="*/ 689 h 689"/>
                  <a:gd name="T6" fmla="*/ 836 w 836"/>
                  <a:gd name="T7" fmla="*/ 480 h 689"/>
                  <a:gd name="T8" fmla="*/ 0 w 836"/>
                  <a:gd name="T9" fmla="*/ 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689">
                    <a:moveTo>
                      <a:pt x="0" y="0"/>
                    </a:moveTo>
                    <a:lnTo>
                      <a:pt x="0" y="376"/>
                    </a:lnTo>
                    <a:lnTo>
                      <a:pt x="564" y="689"/>
                    </a:lnTo>
                    <a:lnTo>
                      <a:pt x="836" y="4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3476" y="1931"/>
                <a:ext cx="293" cy="981"/>
              </a:xfrm>
              <a:custGeom>
                <a:avLst/>
                <a:gdLst>
                  <a:gd name="T0" fmla="*/ 0 w 293"/>
                  <a:gd name="T1" fmla="*/ 0 h 981"/>
                  <a:gd name="T2" fmla="*/ 293 w 293"/>
                  <a:gd name="T3" fmla="*/ 208 h 981"/>
                  <a:gd name="T4" fmla="*/ 0 w 293"/>
                  <a:gd name="T5" fmla="*/ 981 h 981"/>
                  <a:gd name="T6" fmla="*/ 0 w 293"/>
                  <a:gd name="T7" fmla="*/ 0 h 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" h="981">
                    <a:moveTo>
                      <a:pt x="0" y="0"/>
                    </a:moveTo>
                    <a:lnTo>
                      <a:pt x="293" y="208"/>
                    </a:lnTo>
                    <a:lnTo>
                      <a:pt x="0" y="9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0" name="Oval 9"/>
            <p:cNvSpPr/>
            <p:nvPr/>
          </p:nvSpPr>
          <p:spPr bwMode="auto">
            <a:xfrm>
              <a:off x="8061979" y="544934"/>
              <a:ext cx="1296144" cy="1296144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8050506" y="2602800"/>
              <a:ext cx="1296144" cy="1296144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brain_2" title="Icon of a brain with circles and connection lines inside">
              <a:extLst>
                <a:ext uri="{FF2B5EF4-FFF2-40B4-BE49-F238E27FC236}">
                  <a16:creationId xmlns:a16="http://schemas.microsoft.com/office/drawing/2014/main" xmlns="" id="{43831704-DBA6-45CF-8A80-E22CC7AFCA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08559" y="2989725"/>
              <a:ext cx="782480" cy="524676"/>
            </a:xfrm>
            <a:custGeom>
              <a:avLst/>
              <a:gdLst>
                <a:gd name="T0" fmla="*/ 379 w 440"/>
                <a:gd name="T1" fmla="*/ 133 h 295"/>
                <a:gd name="T2" fmla="*/ 379 w 440"/>
                <a:gd name="T3" fmla="*/ 169 h 295"/>
                <a:gd name="T4" fmla="*/ 259 w 440"/>
                <a:gd name="T5" fmla="*/ 181 h 295"/>
                <a:gd name="T6" fmla="*/ 295 w 440"/>
                <a:gd name="T7" fmla="*/ 181 h 295"/>
                <a:gd name="T8" fmla="*/ 259 w 440"/>
                <a:gd name="T9" fmla="*/ 181 h 295"/>
                <a:gd name="T10" fmla="*/ 114 w 440"/>
                <a:gd name="T11" fmla="*/ 179 h 295"/>
                <a:gd name="T12" fmla="*/ 78 w 440"/>
                <a:gd name="T13" fmla="*/ 169 h 295"/>
                <a:gd name="T14" fmla="*/ 235 w 440"/>
                <a:gd name="T15" fmla="*/ 88 h 295"/>
                <a:gd name="T16" fmla="*/ 192 w 440"/>
                <a:gd name="T17" fmla="*/ 79 h 295"/>
                <a:gd name="T18" fmla="*/ 174 w 440"/>
                <a:gd name="T19" fmla="*/ 97 h 295"/>
                <a:gd name="T20" fmla="*/ 174 w 440"/>
                <a:gd name="T21" fmla="*/ 61 h 295"/>
                <a:gd name="T22" fmla="*/ 277 w 440"/>
                <a:gd name="T23" fmla="*/ 85 h 295"/>
                <a:gd name="T24" fmla="*/ 313 w 440"/>
                <a:gd name="T25" fmla="*/ 85 h 295"/>
                <a:gd name="T26" fmla="*/ 277 w 440"/>
                <a:gd name="T27" fmla="*/ 85 h 295"/>
                <a:gd name="T28" fmla="*/ 168 w 440"/>
                <a:gd name="T29" fmla="*/ 205 h 295"/>
                <a:gd name="T30" fmla="*/ 168 w 440"/>
                <a:gd name="T31" fmla="*/ 169 h 295"/>
                <a:gd name="T32" fmla="*/ 42 w 440"/>
                <a:gd name="T33" fmla="*/ 169 h 295"/>
                <a:gd name="T34" fmla="*/ 78 w 440"/>
                <a:gd name="T35" fmla="*/ 169 h 295"/>
                <a:gd name="T36" fmla="*/ 42 w 440"/>
                <a:gd name="T37" fmla="*/ 169 h 295"/>
                <a:gd name="T38" fmla="*/ 284 w 440"/>
                <a:gd name="T39" fmla="*/ 121 h 295"/>
                <a:gd name="T40" fmla="*/ 295 w 440"/>
                <a:gd name="T41" fmla="*/ 103 h 295"/>
                <a:gd name="T42" fmla="*/ 114 w 440"/>
                <a:gd name="T43" fmla="*/ 125 h 295"/>
                <a:gd name="T44" fmla="*/ 143 w 440"/>
                <a:gd name="T45" fmla="*/ 133 h 295"/>
                <a:gd name="T46" fmla="*/ 168 w 440"/>
                <a:gd name="T47" fmla="*/ 144 h 295"/>
                <a:gd name="T48" fmla="*/ 361 w 440"/>
                <a:gd name="T49" fmla="*/ 151 h 295"/>
                <a:gd name="T50" fmla="*/ 331 w 440"/>
                <a:gd name="T51" fmla="*/ 160 h 295"/>
                <a:gd name="T52" fmla="*/ 331 w 440"/>
                <a:gd name="T53" fmla="*/ 243 h 295"/>
                <a:gd name="T54" fmla="*/ 321 w 440"/>
                <a:gd name="T55" fmla="*/ 181 h 295"/>
                <a:gd name="T56" fmla="*/ 358 w 440"/>
                <a:gd name="T57" fmla="*/ 206 h 295"/>
                <a:gd name="T58" fmla="*/ 440 w 440"/>
                <a:gd name="T59" fmla="*/ 163 h 295"/>
                <a:gd name="T60" fmla="*/ 388 w 440"/>
                <a:gd name="T61" fmla="*/ 110 h 295"/>
                <a:gd name="T62" fmla="*/ 227 w 440"/>
                <a:gd name="T63" fmla="*/ 30 h 295"/>
                <a:gd name="T64" fmla="*/ 68 w 440"/>
                <a:gd name="T65" fmla="*/ 103 h 295"/>
                <a:gd name="T66" fmla="*/ 4 w 440"/>
                <a:gd name="T67" fmla="*/ 165 h 295"/>
                <a:gd name="T68" fmla="*/ 164 w 440"/>
                <a:gd name="T69" fmla="*/ 237 h 295"/>
                <a:gd name="T70" fmla="*/ 358 w 440"/>
                <a:gd name="T71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0" h="295">
                  <a:moveTo>
                    <a:pt x="361" y="151"/>
                  </a:moveTo>
                  <a:cubicBezTo>
                    <a:pt x="361" y="141"/>
                    <a:pt x="369" y="133"/>
                    <a:pt x="379" y="133"/>
                  </a:cubicBezTo>
                  <a:cubicBezTo>
                    <a:pt x="389" y="133"/>
                    <a:pt x="397" y="141"/>
                    <a:pt x="397" y="151"/>
                  </a:cubicBezTo>
                  <a:cubicBezTo>
                    <a:pt x="397" y="161"/>
                    <a:pt x="389" y="169"/>
                    <a:pt x="379" y="169"/>
                  </a:cubicBezTo>
                  <a:cubicBezTo>
                    <a:pt x="369" y="169"/>
                    <a:pt x="361" y="161"/>
                    <a:pt x="361" y="151"/>
                  </a:cubicBezTo>
                  <a:close/>
                  <a:moveTo>
                    <a:pt x="259" y="181"/>
                  </a:moveTo>
                  <a:cubicBezTo>
                    <a:pt x="259" y="191"/>
                    <a:pt x="267" y="199"/>
                    <a:pt x="277" y="199"/>
                  </a:cubicBezTo>
                  <a:cubicBezTo>
                    <a:pt x="287" y="199"/>
                    <a:pt x="295" y="191"/>
                    <a:pt x="295" y="181"/>
                  </a:cubicBezTo>
                  <a:cubicBezTo>
                    <a:pt x="295" y="171"/>
                    <a:pt x="287" y="163"/>
                    <a:pt x="277" y="163"/>
                  </a:cubicBezTo>
                  <a:cubicBezTo>
                    <a:pt x="267" y="163"/>
                    <a:pt x="259" y="171"/>
                    <a:pt x="259" y="181"/>
                  </a:cubicBezTo>
                  <a:close/>
                  <a:moveTo>
                    <a:pt x="114" y="239"/>
                  </a:moveTo>
                  <a:cubicBezTo>
                    <a:pt x="114" y="179"/>
                    <a:pt x="114" y="179"/>
                    <a:pt x="114" y="179"/>
                  </a:cubicBezTo>
                  <a:cubicBezTo>
                    <a:pt x="114" y="179"/>
                    <a:pt x="109" y="169"/>
                    <a:pt x="104" y="169"/>
                  </a:cubicBezTo>
                  <a:cubicBezTo>
                    <a:pt x="104" y="169"/>
                    <a:pt x="104" y="169"/>
                    <a:pt x="78" y="169"/>
                  </a:cubicBezTo>
                  <a:moveTo>
                    <a:pt x="235" y="260"/>
                  </a:moveTo>
                  <a:cubicBezTo>
                    <a:pt x="235" y="260"/>
                    <a:pt x="235" y="260"/>
                    <a:pt x="235" y="88"/>
                  </a:cubicBezTo>
                  <a:cubicBezTo>
                    <a:pt x="235" y="82"/>
                    <a:pt x="231" y="79"/>
                    <a:pt x="225" y="79"/>
                  </a:cubicBezTo>
                  <a:cubicBezTo>
                    <a:pt x="225" y="79"/>
                    <a:pt x="225" y="79"/>
                    <a:pt x="192" y="79"/>
                  </a:cubicBezTo>
                  <a:moveTo>
                    <a:pt x="156" y="79"/>
                  </a:moveTo>
                  <a:cubicBezTo>
                    <a:pt x="156" y="89"/>
                    <a:pt x="164" y="97"/>
                    <a:pt x="174" y="97"/>
                  </a:cubicBezTo>
                  <a:cubicBezTo>
                    <a:pt x="184" y="97"/>
                    <a:pt x="192" y="89"/>
                    <a:pt x="192" y="79"/>
                  </a:cubicBezTo>
                  <a:cubicBezTo>
                    <a:pt x="192" y="69"/>
                    <a:pt x="184" y="61"/>
                    <a:pt x="174" y="61"/>
                  </a:cubicBezTo>
                  <a:cubicBezTo>
                    <a:pt x="164" y="61"/>
                    <a:pt x="156" y="69"/>
                    <a:pt x="156" y="79"/>
                  </a:cubicBezTo>
                  <a:close/>
                  <a:moveTo>
                    <a:pt x="277" y="85"/>
                  </a:moveTo>
                  <a:cubicBezTo>
                    <a:pt x="277" y="95"/>
                    <a:pt x="285" y="103"/>
                    <a:pt x="295" y="103"/>
                  </a:cubicBezTo>
                  <a:cubicBezTo>
                    <a:pt x="305" y="103"/>
                    <a:pt x="313" y="95"/>
                    <a:pt x="313" y="85"/>
                  </a:cubicBezTo>
                  <a:cubicBezTo>
                    <a:pt x="313" y="75"/>
                    <a:pt x="305" y="67"/>
                    <a:pt x="295" y="67"/>
                  </a:cubicBezTo>
                  <a:cubicBezTo>
                    <a:pt x="285" y="67"/>
                    <a:pt x="277" y="75"/>
                    <a:pt x="277" y="85"/>
                  </a:cubicBezTo>
                  <a:close/>
                  <a:moveTo>
                    <a:pt x="150" y="187"/>
                  </a:moveTo>
                  <a:cubicBezTo>
                    <a:pt x="150" y="197"/>
                    <a:pt x="158" y="205"/>
                    <a:pt x="168" y="205"/>
                  </a:cubicBezTo>
                  <a:cubicBezTo>
                    <a:pt x="178" y="205"/>
                    <a:pt x="186" y="197"/>
                    <a:pt x="186" y="187"/>
                  </a:cubicBezTo>
                  <a:cubicBezTo>
                    <a:pt x="186" y="177"/>
                    <a:pt x="178" y="169"/>
                    <a:pt x="168" y="169"/>
                  </a:cubicBezTo>
                  <a:cubicBezTo>
                    <a:pt x="158" y="169"/>
                    <a:pt x="150" y="177"/>
                    <a:pt x="150" y="187"/>
                  </a:cubicBezTo>
                  <a:close/>
                  <a:moveTo>
                    <a:pt x="42" y="169"/>
                  </a:moveTo>
                  <a:cubicBezTo>
                    <a:pt x="42" y="179"/>
                    <a:pt x="50" y="187"/>
                    <a:pt x="60" y="187"/>
                  </a:cubicBezTo>
                  <a:cubicBezTo>
                    <a:pt x="70" y="187"/>
                    <a:pt x="78" y="179"/>
                    <a:pt x="78" y="169"/>
                  </a:cubicBezTo>
                  <a:cubicBezTo>
                    <a:pt x="78" y="159"/>
                    <a:pt x="70" y="151"/>
                    <a:pt x="60" y="151"/>
                  </a:cubicBezTo>
                  <a:cubicBezTo>
                    <a:pt x="50" y="151"/>
                    <a:pt x="42" y="159"/>
                    <a:pt x="42" y="169"/>
                  </a:cubicBezTo>
                  <a:close/>
                  <a:moveTo>
                    <a:pt x="235" y="121"/>
                  </a:moveTo>
                  <a:cubicBezTo>
                    <a:pt x="235" y="121"/>
                    <a:pt x="235" y="121"/>
                    <a:pt x="284" y="121"/>
                  </a:cubicBezTo>
                  <a:cubicBezTo>
                    <a:pt x="290" y="121"/>
                    <a:pt x="295" y="117"/>
                    <a:pt x="295" y="112"/>
                  </a:cubicBezTo>
                  <a:cubicBezTo>
                    <a:pt x="295" y="112"/>
                    <a:pt x="295" y="112"/>
                    <a:pt x="295" y="103"/>
                  </a:cubicBezTo>
                  <a:moveTo>
                    <a:pt x="114" y="49"/>
                  </a:moveTo>
                  <a:cubicBezTo>
                    <a:pt x="114" y="49"/>
                    <a:pt x="114" y="51"/>
                    <a:pt x="114" y="125"/>
                  </a:cubicBezTo>
                  <a:cubicBezTo>
                    <a:pt x="114" y="130"/>
                    <a:pt x="118" y="133"/>
                    <a:pt x="123" y="133"/>
                  </a:cubicBezTo>
                  <a:cubicBezTo>
                    <a:pt x="123" y="133"/>
                    <a:pt x="123" y="133"/>
                    <a:pt x="143" y="133"/>
                  </a:cubicBezTo>
                  <a:cubicBezTo>
                    <a:pt x="143" y="133"/>
                    <a:pt x="143" y="133"/>
                    <a:pt x="158" y="133"/>
                  </a:cubicBezTo>
                  <a:cubicBezTo>
                    <a:pt x="163" y="133"/>
                    <a:pt x="168" y="139"/>
                    <a:pt x="168" y="144"/>
                  </a:cubicBezTo>
                  <a:cubicBezTo>
                    <a:pt x="168" y="144"/>
                    <a:pt x="168" y="144"/>
                    <a:pt x="168" y="169"/>
                  </a:cubicBezTo>
                  <a:moveTo>
                    <a:pt x="361" y="151"/>
                  </a:moveTo>
                  <a:cubicBezTo>
                    <a:pt x="361" y="151"/>
                    <a:pt x="361" y="151"/>
                    <a:pt x="340" y="151"/>
                  </a:cubicBezTo>
                  <a:cubicBezTo>
                    <a:pt x="335" y="151"/>
                    <a:pt x="331" y="155"/>
                    <a:pt x="331" y="160"/>
                  </a:cubicBezTo>
                  <a:cubicBezTo>
                    <a:pt x="331" y="160"/>
                    <a:pt x="331" y="160"/>
                    <a:pt x="331" y="205"/>
                  </a:cubicBezTo>
                  <a:moveTo>
                    <a:pt x="331" y="243"/>
                  </a:moveTo>
                  <a:cubicBezTo>
                    <a:pt x="331" y="243"/>
                    <a:pt x="331" y="243"/>
                    <a:pt x="331" y="190"/>
                  </a:cubicBezTo>
                  <a:cubicBezTo>
                    <a:pt x="331" y="185"/>
                    <a:pt x="327" y="181"/>
                    <a:pt x="321" y="181"/>
                  </a:cubicBezTo>
                  <a:cubicBezTo>
                    <a:pt x="321" y="181"/>
                    <a:pt x="321" y="181"/>
                    <a:pt x="295" y="181"/>
                  </a:cubicBezTo>
                  <a:moveTo>
                    <a:pt x="358" y="206"/>
                  </a:moveTo>
                  <a:cubicBezTo>
                    <a:pt x="367" y="212"/>
                    <a:pt x="377" y="215"/>
                    <a:pt x="388" y="215"/>
                  </a:cubicBezTo>
                  <a:cubicBezTo>
                    <a:pt x="417" y="215"/>
                    <a:pt x="440" y="192"/>
                    <a:pt x="440" y="163"/>
                  </a:cubicBezTo>
                  <a:cubicBezTo>
                    <a:pt x="440" y="134"/>
                    <a:pt x="417" y="111"/>
                    <a:pt x="388" y="111"/>
                  </a:cubicBezTo>
                  <a:cubicBezTo>
                    <a:pt x="388" y="110"/>
                    <a:pt x="388" y="110"/>
                    <a:pt x="388" y="110"/>
                  </a:cubicBezTo>
                  <a:cubicBezTo>
                    <a:pt x="388" y="110"/>
                    <a:pt x="379" y="38"/>
                    <a:pt x="310" y="41"/>
                  </a:cubicBezTo>
                  <a:cubicBezTo>
                    <a:pt x="310" y="41"/>
                    <a:pt x="275" y="4"/>
                    <a:pt x="227" y="30"/>
                  </a:cubicBezTo>
                  <a:cubicBezTo>
                    <a:pt x="227" y="30"/>
                    <a:pt x="183" y="0"/>
                    <a:pt x="146" y="53"/>
                  </a:cubicBezTo>
                  <a:cubicBezTo>
                    <a:pt x="146" y="53"/>
                    <a:pt x="79" y="26"/>
                    <a:pt x="68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8" y="103"/>
                    <a:pt x="7" y="116"/>
                    <a:pt x="4" y="165"/>
                  </a:cubicBezTo>
                  <a:cubicBezTo>
                    <a:pt x="0" y="213"/>
                    <a:pt x="42" y="247"/>
                    <a:pt x="87" y="215"/>
                  </a:cubicBezTo>
                  <a:cubicBezTo>
                    <a:pt x="87" y="215"/>
                    <a:pt x="120" y="263"/>
                    <a:pt x="164" y="237"/>
                  </a:cubicBezTo>
                  <a:cubicBezTo>
                    <a:pt x="164" y="237"/>
                    <a:pt x="222" y="295"/>
                    <a:pt x="270" y="235"/>
                  </a:cubicBezTo>
                  <a:cubicBezTo>
                    <a:pt x="270" y="235"/>
                    <a:pt x="329" y="282"/>
                    <a:pt x="358" y="20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8061979" y="4649390"/>
              <a:ext cx="1296144" cy="1296144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669275" y="4504084"/>
              <a:ext cx="744209" cy="744209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globe_2" title="Icon of a sphere made of lines">
              <a:extLst>
                <a:ext uri="{FF2B5EF4-FFF2-40B4-BE49-F238E27FC236}">
                  <a16:creationId xmlns:a16="http://schemas.microsoft.com/office/drawing/2014/main" xmlns="" id="{7D3E6722-9215-472A-9F24-9CE85378104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58499" y="4693308"/>
              <a:ext cx="365760" cy="365760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8096" y="1870548"/>
              <a:ext cx="1903406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Dynamics 365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14381" y="3932909"/>
              <a:ext cx="237084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Cognitive Services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91817" y="5945534"/>
              <a:ext cx="141596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ML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75842" y="3927756"/>
              <a:ext cx="2303066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Bot Service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53901" y="5248292"/>
              <a:ext cx="774957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</a:t>
              </a:r>
            </a:p>
          </p:txBody>
        </p:sp>
        <p:cxnSp>
          <p:nvCxnSpPr>
            <p:cNvPr id="21" name="Straight Arrow Connector 24"/>
            <p:cNvCxnSpPr>
              <a:stCxn id="7" idx="6"/>
              <a:endCxn id="14" idx="2"/>
            </p:cNvCxnSpPr>
            <p:nvPr/>
          </p:nvCxnSpPr>
          <p:spPr>
            <a:xfrm flipV="1">
              <a:off x="6675438" y="1193006"/>
              <a:ext cx="1386541" cy="20590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4"/>
            <p:cNvCxnSpPr>
              <a:stCxn id="7" idx="6"/>
              <a:endCxn id="15" idx="2"/>
            </p:cNvCxnSpPr>
            <p:nvPr/>
          </p:nvCxnSpPr>
          <p:spPr>
            <a:xfrm flipV="1">
              <a:off x="6675438" y="3250872"/>
              <a:ext cx="1375068" cy="11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4"/>
            <p:cNvCxnSpPr>
              <a:stCxn id="7" idx="6"/>
              <a:endCxn id="17" idx="2"/>
            </p:cNvCxnSpPr>
            <p:nvPr/>
          </p:nvCxnSpPr>
          <p:spPr>
            <a:xfrm>
              <a:off x="6675438" y="3252063"/>
              <a:ext cx="1386541" cy="204539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Beaker_F196" title="Icon of a scientific flask with liquid in it">
              <a:extLst>
                <a:ext uri="{FF2B5EF4-FFF2-40B4-BE49-F238E27FC236}">
                  <a16:creationId xmlns:a16="http://schemas.microsoft.com/office/drawing/2014/main" xmlns="" id="{2BA98208-A342-4DC4-8776-7A4CCA48F63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62842" y="5039398"/>
              <a:ext cx="482944" cy="558012"/>
            </a:xfrm>
            <a:custGeom>
              <a:avLst/>
              <a:gdLst>
                <a:gd name="T0" fmla="*/ 2433 w 3250"/>
                <a:gd name="T1" fmla="*/ 2127 h 3754"/>
                <a:gd name="T2" fmla="*/ 1894 w 3250"/>
                <a:gd name="T3" fmla="*/ 2002 h 3754"/>
                <a:gd name="T4" fmla="*/ 1355 w 3250"/>
                <a:gd name="T5" fmla="*/ 2252 h 3754"/>
                <a:gd name="T6" fmla="*/ 817 w 3250"/>
                <a:gd name="T7" fmla="*/ 2127 h 3754"/>
                <a:gd name="T8" fmla="*/ 874 w 3250"/>
                <a:gd name="T9" fmla="*/ 0 h 3754"/>
                <a:gd name="T10" fmla="*/ 1249 w 3250"/>
                <a:gd name="T11" fmla="*/ 0 h 3754"/>
                <a:gd name="T12" fmla="*/ 1249 w 3250"/>
                <a:gd name="T13" fmla="*/ 1306 h 3754"/>
                <a:gd name="T14" fmla="*/ 1213 w 3250"/>
                <a:gd name="T15" fmla="*/ 1437 h 3754"/>
                <a:gd name="T16" fmla="*/ 100 w 3250"/>
                <a:gd name="T17" fmla="*/ 3375 h 3754"/>
                <a:gd name="T18" fmla="*/ 315 w 3250"/>
                <a:gd name="T19" fmla="*/ 3754 h 3754"/>
                <a:gd name="T20" fmla="*/ 2936 w 3250"/>
                <a:gd name="T21" fmla="*/ 3754 h 3754"/>
                <a:gd name="T22" fmla="*/ 3150 w 3250"/>
                <a:gd name="T23" fmla="*/ 3376 h 3754"/>
                <a:gd name="T24" fmla="*/ 2037 w 3250"/>
                <a:gd name="T25" fmla="*/ 1437 h 3754"/>
                <a:gd name="T26" fmla="*/ 2000 w 3250"/>
                <a:gd name="T27" fmla="*/ 1306 h 3754"/>
                <a:gd name="T28" fmla="*/ 2000 w 3250"/>
                <a:gd name="T29" fmla="*/ 0 h 3754"/>
                <a:gd name="T30" fmla="*/ 2376 w 3250"/>
                <a:gd name="T31" fmla="*/ 0 h 3754"/>
                <a:gd name="T32" fmla="*/ 874 w 3250"/>
                <a:gd name="T33" fmla="*/ 3254 h 3754"/>
                <a:gd name="T34" fmla="*/ 1124 w 3250"/>
                <a:gd name="T35" fmla="*/ 3254 h 3754"/>
                <a:gd name="T36" fmla="*/ 1375 w 3250"/>
                <a:gd name="T37" fmla="*/ 2905 h 3754"/>
                <a:gd name="T38" fmla="*/ 1625 w 3250"/>
                <a:gd name="T39" fmla="*/ 2905 h 3754"/>
                <a:gd name="T40" fmla="*/ 874 w 3250"/>
                <a:gd name="T41" fmla="*/ 2601 h 3754"/>
                <a:gd name="T42" fmla="*/ 1124 w 3250"/>
                <a:gd name="T43" fmla="*/ 2601 h 3754"/>
                <a:gd name="T44" fmla="*/ 1875 w 3250"/>
                <a:gd name="T45" fmla="*/ 2655 h 3754"/>
                <a:gd name="T46" fmla="*/ 2125 w 3250"/>
                <a:gd name="T47" fmla="*/ 2655 h 3754"/>
                <a:gd name="T48" fmla="*/ 2376 w 3250"/>
                <a:gd name="T49" fmla="*/ 3254 h 3754"/>
                <a:gd name="T50" fmla="*/ 2626 w 3250"/>
                <a:gd name="T51" fmla="*/ 3254 h 3754"/>
                <a:gd name="T52" fmla="*/ 1625 w 3250"/>
                <a:gd name="T53" fmla="*/ 3375 h 3754"/>
                <a:gd name="T54" fmla="*/ 1875 w 3250"/>
                <a:gd name="T55" fmla="*/ 3375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50" h="3754">
                  <a:moveTo>
                    <a:pt x="2433" y="2127"/>
                  </a:moveTo>
                  <a:cubicBezTo>
                    <a:pt x="2433" y="2127"/>
                    <a:pt x="2164" y="2002"/>
                    <a:pt x="1894" y="2002"/>
                  </a:cubicBezTo>
                  <a:cubicBezTo>
                    <a:pt x="1625" y="2002"/>
                    <a:pt x="1625" y="2252"/>
                    <a:pt x="1355" y="2252"/>
                  </a:cubicBezTo>
                  <a:cubicBezTo>
                    <a:pt x="1086" y="2252"/>
                    <a:pt x="817" y="2127"/>
                    <a:pt x="817" y="2127"/>
                  </a:cubicBezTo>
                  <a:moveTo>
                    <a:pt x="874" y="0"/>
                  </a:moveTo>
                  <a:cubicBezTo>
                    <a:pt x="1249" y="0"/>
                    <a:pt x="1249" y="0"/>
                    <a:pt x="1249" y="0"/>
                  </a:cubicBezTo>
                  <a:cubicBezTo>
                    <a:pt x="1249" y="1306"/>
                    <a:pt x="1249" y="1306"/>
                    <a:pt x="1249" y="1306"/>
                  </a:cubicBezTo>
                  <a:cubicBezTo>
                    <a:pt x="1249" y="1352"/>
                    <a:pt x="1237" y="1397"/>
                    <a:pt x="1213" y="1437"/>
                  </a:cubicBezTo>
                  <a:cubicBezTo>
                    <a:pt x="100" y="3375"/>
                    <a:pt x="100" y="3375"/>
                    <a:pt x="100" y="3375"/>
                  </a:cubicBezTo>
                  <a:cubicBezTo>
                    <a:pt x="0" y="3542"/>
                    <a:pt x="120" y="3754"/>
                    <a:pt x="315" y="3754"/>
                  </a:cubicBezTo>
                  <a:cubicBezTo>
                    <a:pt x="2936" y="3754"/>
                    <a:pt x="2936" y="3754"/>
                    <a:pt x="2936" y="3754"/>
                  </a:cubicBezTo>
                  <a:cubicBezTo>
                    <a:pt x="3130" y="3754"/>
                    <a:pt x="3250" y="3543"/>
                    <a:pt x="3150" y="3376"/>
                  </a:cubicBezTo>
                  <a:cubicBezTo>
                    <a:pt x="2037" y="1437"/>
                    <a:pt x="2037" y="1437"/>
                    <a:pt x="2037" y="1437"/>
                  </a:cubicBezTo>
                  <a:cubicBezTo>
                    <a:pt x="2013" y="1397"/>
                    <a:pt x="2000" y="1352"/>
                    <a:pt x="2000" y="1306"/>
                  </a:cubicBezTo>
                  <a:cubicBezTo>
                    <a:pt x="2000" y="0"/>
                    <a:pt x="2000" y="0"/>
                    <a:pt x="2000" y="0"/>
                  </a:cubicBezTo>
                  <a:cubicBezTo>
                    <a:pt x="2376" y="0"/>
                    <a:pt x="2376" y="0"/>
                    <a:pt x="2376" y="0"/>
                  </a:cubicBezTo>
                  <a:moveTo>
                    <a:pt x="874" y="3254"/>
                  </a:moveTo>
                  <a:cubicBezTo>
                    <a:pt x="1124" y="3254"/>
                    <a:pt x="1124" y="3254"/>
                    <a:pt x="1124" y="3254"/>
                  </a:cubicBezTo>
                  <a:moveTo>
                    <a:pt x="1375" y="2905"/>
                  </a:moveTo>
                  <a:cubicBezTo>
                    <a:pt x="1625" y="2905"/>
                    <a:pt x="1625" y="2905"/>
                    <a:pt x="1625" y="2905"/>
                  </a:cubicBezTo>
                  <a:moveTo>
                    <a:pt x="874" y="2601"/>
                  </a:moveTo>
                  <a:cubicBezTo>
                    <a:pt x="1124" y="2601"/>
                    <a:pt x="1124" y="2601"/>
                    <a:pt x="1124" y="2601"/>
                  </a:cubicBezTo>
                  <a:moveTo>
                    <a:pt x="1875" y="2655"/>
                  </a:moveTo>
                  <a:cubicBezTo>
                    <a:pt x="2125" y="2655"/>
                    <a:pt x="2125" y="2655"/>
                    <a:pt x="2125" y="2655"/>
                  </a:cubicBezTo>
                  <a:moveTo>
                    <a:pt x="2376" y="3254"/>
                  </a:moveTo>
                  <a:cubicBezTo>
                    <a:pt x="2626" y="3254"/>
                    <a:pt x="2626" y="3254"/>
                    <a:pt x="2626" y="3254"/>
                  </a:cubicBezTo>
                  <a:moveTo>
                    <a:pt x="1625" y="3375"/>
                  </a:moveTo>
                  <a:cubicBezTo>
                    <a:pt x="1875" y="3375"/>
                    <a:pt x="1875" y="3375"/>
                    <a:pt x="1875" y="337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aptop_E770" title="Icon of a laptop">
              <a:extLst>
                <a:ext uri="{FF2B5EF4-FFF2-40B4-BE49-F238E27FC236}">
                  <a16:creationId xmlns:a16="http://schemas.microsoft.com/office/drawing/2014/main" xmlns="" id="{B26D4F93-AEF4-4836-BA68-3EFBAD2D11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53523" y="3021961"/>
              <a:ext cx="686105" cy="457822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848504" y="2608540"/>
              <a:ext cx="1296144" cy="1296144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74353" y="3927488"/>
              <a:ext cx="1244444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Browser</a:t>
              </a:r>
            </a:p>
          </p:txBody>
        </p:sp>
        <p:cxnSp>
          <p:nvCxnSpPr>
            <p:cNvPr id="28" name="Straight Arrow Connector 24"/>
            <p:cNvCxnSpPr>
              <a:endCxn id="7" idx="2"/>
            </p:cNvCxnSpPr>
            <p:nvPr/>
          </p:nvCxnSpPr>
          <p:spPr>
            <a:xfrm flipV="1">
              <a:off x="4144648" y="3252063"/>
              <a:ext cx="1234646" cy="454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 bwMode="auto">
            <a:xfrm>
              <a:off x="3118238" y="4504084"/>
              <a:ext cx="744209" cy="744209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54941" y="5248292"/>
              <a:ext cx="1070806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116327" y="1335787"/>
              <a:ext cx="744209" cy="744209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43278" y="2079995"/>
              <a:ext cx="890308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Skype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288252" y="4667865"/>
              <a:ext cx="416646" cy="416646"/>
              <a:chOff x="7279575" y="4867910"/>
              <a:chExt cx="2242504" cy="2242502"/>
            </a:xfrm>
          </p:grpSpPr>
          <p:sp>
            <p:nvSpPr>
              <p:cNvPr id="34" name="Freeform: Shape 47"/>
              <p:cNvSpPr/>
              <p:nvPr/>
            </p:nvSpPr>
            <p:spPr bwMode="auto">
              <a:xfrm>
                <a:off x="7279575" y="4867910"/>
                <a:ext cx="2242504" cy="2242502"/>
              </a:xfrm>
              <a:custGeom>
                <a:avLst/>
                <a:gdLst>
                  <a:gd name="connsiteX0" fmla="*/ 1121252 w 2242504"/>
                  <a:gd name="connsiteY0" fmla="*/ 224314 h 2242502"/>
                  <a:gd name="connsiteX1" fmla="*/ 224314 w 2242504"/>
                  <a:gd name="connsiteY1" fmla="*/ 1121251 h 2242502"/>
                  <a:gd name="connsiteX2" fmla="*/ 1121252 w 2242504"/>
                  <a:gd name="connsiteY2" fmla="*/ 2018188 h 2242502"/>
                  <a:gd name="connsiteX3" fmla="*/ 2018190 w 2242504"/>
                  <a:gd name="connsiteY3" fmla="*/ 1121251 h 2242502"/>
                  <a:gd name="connsiteX4" fmla="*/ 1121252 w 2242504"/>
                  <a:gd name="connsiteY4" fmla="*/ 224314 h 2242502"/>
                  <a:gd name="connsiteX5" fmla="*/ 1121252 w 2242504"/>
                  <a:gd name="connsiteY5" fmla="*/ 0 h 2242502"/>
                  <a:gd name="connsiteX6" fmla="*/ 2242504 w 2242504"/>
                  <a:gd name="connsiteY6" fmla="*/ 1121251 h 2242502"/>
                  <a:gd name="connsiteX7" fmla="*/ 1121252 w 2242504"/>
                  <a:gd name="connsiteY7" fmla="*/ 2242502 h 2242502"/>
                  <a:gd name="connsiteX8" fmla="*/ 0 w 2242504"/>
                  <a:gd name="connsiteY8" fmla="*/ 1121251 h 2242502"/>
                  <a:gd name="connsiteX9" fmla="*/ 1121252 w 2242504"/>
                  <a:gd name="connsiteY9" fmla="*/ 0 h 224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2504" h="2242502">
                    <a:moveTo>
                      <a:pt x="1121252" y="224314"/>
                    </a:moveTo>
                    <a:cubicBezTo>
                      <a:pt x="625887" y="224314"/>
                      <a:pt x="224314" y="625886"/>
                      <a:pt x="224314" y="1121251"/>
                    </a:cubicBezTo>
                    <a:cubicBezTo>
                      <a:pt x="224314" y="1616616"/>
                      <a:pt x="625887" y="2018188"/>
                      <a:pt x="1121252" y="2018188"/>
                    </a:cubicBezTo>
                    <a:cubicBezTo>
                      <a:pt x="1616617" y="2018188"/>
                      <a:pt x="2018190" y="1616616"/>
                      <a:pt x="2018190" y="1121251"/>
                    </a:cubicBezTo>
                    <a:cubicBezTo>
                      <a:pt x="2018190" y="625886"/>
                      <a:pt x="1616617" y="224314"/>
                      <a:pt x="1121252" y="224314"/>
                    </a:cubicBezTo>
                    <a:close/>
                    <a:moveTo>
                      <a:pt x="1121252" y="0"/>
                    </a:moveTo>
                    <a:cubicBezTo>
                      <a:pt x="1740502" y="0"/>
                      <a:pt x="2242504" y="502001"/>
                      <a:pt x="2242504" y="1121251"/>
                    </a:cubicBezTo>
                    <a:cubicBezTo>
                      <a:pt x="2242504" y="1740501"/>
                      <a:pt x="1740502" y="2242502"/>
                      <a:pt x="1121252" y="2242502"/>
                    </a:cubicBezTo>
                    <a:cubicBezTo>
                      <a:pt x="502002" y="2242502"/>
                      <a:pt x="0" y="1740501"/>
                      <a:pt x="0" y="1121251"/>
                    </a:cubicBezTo>
                    <a:cubicBezTo>
                      <a:pt x="0" y="502001"/>
                      <a:pt x="502002" y="0"/>
                      <a:pt x="112125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Freeform: Shape 48"/>
              <p:cNvSpPr/>
              <p:nvPr/>
            </p:nvSpPr>
            <p:spPr bwMode="auto">
              <a:xfrm>
                <a:off x="7503889" y="5092224"/>
                <a:ext cx="1793876" cy="1793874"/>
              </a:xfrm>
              <a:custGeom>
                <a:avLst/>
                <a:gdLst>
                  <a:gd name="connsiteX0" fmla="*/ 896938 w 1793876"/>
                  <a:gd name="connsiteY0" fmla="*/ 146526 h 1793874"/>
                  <a:gd name="connsiteX1" fmla="*/ 146525 w 1793876"/>
                  <a:gd name="connsiteY1" fmla="*/ 896937 h 1793874"/>
                  <a:gd name="connsiteX2" fmla="*/ 896938 w 1793876"/>
                  <a:gd name="connsiteY2" fmla="*/ 1647348 h 1793874"/>
                  <a:gd name="connsiteX3" fmla="*/ 1647351 w 1793876"/>
                  <a:gd name="connsiteY3" fmla="*/ 896937 h 1793874"/>
                  <a:gd name="connsiteX4" fmla="*/ 896938 w 1793876"/>
                  <a:gd name="connsiteY4" fmla="*/ 146526 h 1793874"/>
                  <a:gd name="connsiteX5" fmla="*/ 896938 w 1793876"/>
                  <a:gd name="connsiteY5" fmla="*/ 0 h 1793874"/>
                  <a:gd name="connsiteX6" fmla="*/ 1793876 w 1793876"/>
                  <a:gd name="connsiteY6" fmla="*/ 896937 h 1793874"/>
                  <a:gd name="connsiteX7" fmla="*/ 896938 w 1793876"/>
                  <a:gd name="connsiteY7" fmla="*/ 1793874 h 1793874"/>
                  <a:gd name="connsiteX8" fmla="*/ 0 w 1793876"/>
                  <a:gd name="connsiteY8" fmla="*/ 896937 h 1793874"/>
                  <a:gd name="connsiteX9" fmla="*/ 896938 w 1793876"/>
                  <a:gd name="connsiteY9" fmla="*/ 0 h 1793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3876" h="1793874">
                    <a:moveTo>
                      <a:pt x="896938" y="146526"/>
                    </a:moveTo>
                    <a:cubicBezTo>
                      <a:pt x="482496" y="146526"/>
                      <a:pt x="146525" y="482496"/>
                      <a:pt x="146525" y="896937"/>
                    </a:cubicBezTo>
                    <a:cubicBezTo>
                      <a:pt x="146525" y="1311378"/>
                      <a:pt x="482496" y="1647348"/>
                      <a:pt x="896938" y="1647348"/>
                    </a:cubicBezTo>
                    <a:cubicBezTo>
                      <a:pt x="1311380" y="1647348"/>
                      <a:pt x="1647351" y="1311378"/>
                      <a:pt x="1647351" y="896937"/>
                    </a:cubicBezTo>
                    <a:cubicBezTo>
                      <a:pt x="1647351" y="482496"/>
                      <a:pt x="1311380" y="146526"/>
                      <a:pt x="896938" y="146526"/>
                    </a:cubicBezTo>
                    <a:close/>
                    <a:moveTo>
                      <a:pt x="896938" y="0"/>
                    </a:moveTo>
                    <a:cubicBezTo>
                      <a:pt x="1392303" y="0"/>
                      <a:pt x="1793876" y="401572"/>
                      <a:pt x="1793876" y="896937"/>
                    </a:cubicBezTo>
                    <a:cubicBezTo>
                      <a:pt x="1793876" y="1392302"/>
                      <a:pt x="1392303" y="1793874"/>
                      <a:pt x="896938" y="1793874"/>
                    </a:cubicBezTo>
                    <a:cubicBezTo>
                      <a:pt x="401573" y="1793874"/>
                      <a:pt x="0" y="1392302"/>
                      <a:pt x="0" y="896937"/>
                    </a:cubicBezTo>
                    <a:cubicBezTo>
                      <a:pt x="0" y="401572"/>
                      <a:pt x="401573" y="0"/>
                      <a:pt x="896938" y="0"/>
                    </a:cubicBezTo>
                    <a:close/>
                  </a:path>
                </a:pathLst>
              </a:custGeom>
              <a:solidFill>
                <a:schemeClr val="tx2">
                  <a:alpha val="41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6" name="Freeform 13"/>
            <p:cNvSpPr>
              <a:spLocks noChangeAspect="1" noEditPoints="1"/>
            </p:cNvSpPr>
            <p:nvPr/>
          </p:nvSpPr>
          <p:spPr bwMode="black">
            <a:xfrm>
              <a:off x="3288251" y="1497147"/>
              <a:ext cx="416646" cy="421487"/>
            </a:xfrm>
            <a:custGeom>
              <a:avLst/>
              <a:gdLst>
                <a:gd name="T0" fmla="*/ 747 w 769"/>
                <a:gd name="T1" fmla="*/ 473 h 780"/>
                <a:gd name="T2" fmla="*/ 756 w 769"/>
                <a:gd name="T3" fmla="*/ 394 h 780"/>
                <a:gd name="T4" fmla="*/ 389 w 769"/>
                <a:gd name="T5" fmla="*/ 27 h 780"/>
                <a:gd name="T6" fmla="*/ 326 w 769"/>
                <a:gd name="T7" fmla="*/ 33 h 780"/>
                <a:gd name="T8" fmla="*/ 213 w 769"/>
                <a:gd name="T9" fmla="*/ 0 h 780"/>
                <a:gd name="T10" fmla="*/ 0 w 769"/>
                <a:gd name="T11" fmla="*/ 213 h 780"/>
                <a:gd name="T12" fmla="*/ 29 w 769"/>
                <a:gd name="T13" fmla="*/ 320 h 780"/>
                <a:gd name="T14" fmla="*/ 22 w 769"/>
                <a:gd name="T15" fmla="*/ 394 h 780"/>
                <a:gd name="T16" fmla="*/ 389 w 769"/>
                <a:gd name="T17" fmla="*/ 761 h 780"/>
                <a:gd name="T18" fmla="*/ 456 w 769"/>
                <a:gd name="T19" fmla="*/ 755 h 780"/>
                <a:gd name="T20" fmla="*/ 556 w 769"/>
                <a:gd name="T21" fmla="*/ 780 h 780"/>
                <a:gd name="T22" fmla="*/ 769 w 769"/>
                <a:gd name="T23" fmla="*/ 567 h 780"/>
                <a:gd name="T24" fmla="*/ 747 w 769"/>
                <a:gd name="T25" fmla="*/ 473 h 780"/>
                <a:gd name="T26" fmla="*/ 577 w 769"/>
                <a:gd name="T27" fmla="*/ 570 h 780"/>
                <a:gd name="T28" fmla="*/ 502 w 769"/>
                <a:gd name="T29" fmla="*/ 626 h 780"/>
                <a:gd name="T30" fmla="*/ 388 w 769"/>
                <a:gd name="T31" fmla="*/ 646 h 780"/>
                <a:gd name="T32" fmla="*/ 256 w 769"/>
                <a:gd name="T33" fmla="*/ 619 h 780"/>
                <a:gd name="T34" fmla="*/ 196 w 769"/>
                <a:gd name="T35" fmla="*/ 565 h 780"/>
                <a:gd name="T36" fmla="*/ 172 w 769"/>
                <a:gd name="T37" fmla="*/ 499 h 780"/>
                <a:gd name="T38" fmla="*/ 188 w 769"/>
                <a:gd name="T39" fmla="*/ 464 h 780"/>
                <a:gd name="T40" fmla="*/ 226 w 769"/>
                <a:gd name="T41" fmla="*/ 450 h 780"/>
                <a:gd name="T42" fmla="*/ 258 w 769"/>
                <a:gd name="T43" fmla="*/ 461 h 780"/>
                <a:gd name="T44" fmla="*/ 280 w 769"/>
                <a:gd name="T45" fmla="*/ 493 h 780"/>
                <a:gd name="T46" fmla="*/ 301 w 769"/>
                <a:gd name="T47" fmla="*/ 530 h 780"/>
                <a:gd name="T48" fmla="*/ 332 w 769"/>
                <a:gd name="T49" fmla="*/ 554 h 780"/>
                <a:gd name="T50" fmla="*/ 385 w 769"/>
                <a:gd name="T51" fmla="*/ 563 h 780"/>
                <a:gd name="T52" fmla="*/ 459 w 769"/>
                <a:gd name="T53" fmla="*/ 544 h 780"/>
                <a:gd name="T54" fmla="*/ 486 w 769"/>
                <a:gd name="T55" fmla="*/ 498 h 780"/>
                <a:gd name="T56" fmla="*/ 472 w 769"/>
                <a:gd name="T57" fmla="*/ 463 h 780"/>
                <a:gd name="T58" fmla="*/ 433 w 769"/>
                <a:gd name="T59" fmla="*/ 442 h 780"/>
                <a:gd name="T60" fmla="*/ 365 w 769"/>
                <a:gd name="T61" fmla="*/ 425 h 780"/>
                <a:gd name="T62" fmla="*/ 269 w 769"/>
                <a:gd name="T63" fmla="*/ 396 h 780"/>
                <a:gd name="T64" fmla="*/ 206 w 769"/>
                <a:gd name="T65" fmla="*/ 350 h 780"/>
                <a:gd name="T66" fmla="*/ 182 w 769"/>
                <a:gd name="T67" fmla="*/ 277 h 780"/>
                <a:gd name="T68" fmla="*/ 207 w 769"/>
                <a:gd name="T69" fmla="*/ 202 h 780"/>
                <a:gd name="T70" fmla="*/ 279 w 769"/>
                <a:gd name="T71" fmla="*/ 153 h 780"/>
                <a:gd name="T72" fmla="*/ 386 w 769"/>
                <a:gd name="T73" fmla="*/ 136 h 780"/>
                <a:gd name="T74" fmla="*/ 472 w 769"/>
                <a:gd name="T75" fmla="*/ 147 h 780"/>
                <a:gd name="T76" fmla="*/ 532 w 769"/>
                <a:gd name="T77" fmla="*/ 178 h 780"/>
                <a:gd name="T78" fmla="*/ 568 w 769"/>
                <a:gd name="T79" fmla="*/ 218 h 780"/>
                <a:gd name="T80" fmla="*/ 580 w 769"/>
                <a:gd name="T81" fmla="*/ 259 h 780"/>
                <a:gd name="T82" fmla="*/ 565 w 769"/>
                <a:gd name="T83" fmla="*/ 295 h 780"/>
                <a:gd name="T84" fmla="*/ 527 w 769"/>
                <a:gd name="T85" fmla="*/ 311 h 780"/>
                <a:gd name="T86" fmla="*/ 495 w 769"/>
                <a:gd name="T87" fmla="*/ 301 h 780"/>
                <a:gd name="T88" fmla="*/ 473 w 769"/>
                <a:gd name="T89" fmla="*/ 272 h 780"/>
                <a:gd name="T90" fmla="*/ 440 w 769"/>
                <a:gd name="T91" fmla="*/ 231 h 780"/>
                <a:gd name="T92" fmla="*/ 379 w 769"/>
                <a:gd name="T93" fmla="*/ 217 h 780"/>
                <a:gd name="T94" fmla="*/ 316 w 769"/>
                <a:gd name="T95" fmla="*/ 232 h 780"/>
                <a:gd name="T96" fmla="*/ 293 w 769"/>
                <a:gd name="T97" fmla="*/ 268 h 780"/>
                <a:gd name="T98" fmla="*/ 300 w 769"/>
                <a:gd name="T99" fmla="*/ 289 h 780"/>
                <a:gd name="T100" fmla="*/ 322 w 769"/>
                <a:gd name="T101" fmla="*/ 306 h 780"/>
                <a:gd name="T102" fmla="*/ 352 w 769"/>
                <a:gd name="T103" fmla="*/ 317 h 780"/>
                <a:gd name="T104" fmla="*/ 402 w 769"/>
                <a:gd name="T105" fmla="*/ 329 h 780"/>
                <a:gd name="T106" fmla="*/ 483 w 769"/>
                <a:gd name="T107" fmla="*/ 351 h 780"/>
                <a:gd name="T108" fmla="*/ 546 w 769"/>
                <a:gd name="T109" fmla="*/ 379 h 780"/>
                <a:gd name="T110" fmla="*/ 588 w 769"/>
                <a:gd name="T111" fmla="*/ 423 h 780"/>
                <a:gd name="T112" fmla="*/ 603 w 769"/>
                <a:gd name="T113" fmla="*/ 488 h 780"/>
                <a:gd name="T114" fmla="*/ 577 w 769"/>
                <a:gd name="T115" fmla="*/ 57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9" h="780">
                  <a:moveTo>
                    <a:pt x="747" y="473"/>
                  </a:moveTo>
                  <a:cubicBezTo>
                    <a:pt x="753" y="448"/>
                    <a:pt x="756" y="421"/>
                    <a:pt x="756" y="394"/>
                  </a:cubicBezTo>
                  <a:cubicBezTo>
                    <a:pt x="756" y="192"/>
                    <a:pt x="591" y="27"/>
                    <a:pt x="389" y="27"/>
                  </a:cubicBezTo>
                  <a:cubicBezTo>
                    <a:pt x="367" y="27"/>
                    <a:pt x="346" y="29"/>
                    <a:pt x="326" y="33"/>
                  </a:cubicBezTo>
                  <a:cubicBezTo>
                    <a:pt x="293" y="12"/>
                    <a:pt x="254" y="0"/>
                    <a:pt x="213" y="0"/>
                  </a:cubicBezTo>
                  <a:cubicBezTo>
                    <a:pt x="95" y="0"/>
                    <a:pt x="0" y="95"/>
                    <a:pt x="0" y="213"/>
                  </a:cubicBezTo>
                  <a:cubicBezTo>
                    <a:pt x="0" y="252"/>
                    <a:pt x="11" y="289"/>
                    <a:pt x="29" y="320"/>
                  </a:cubicBezTo>
                  <a:cubicBezTo>
                    <a:pt x="24" y="344"/>
                    <a:pt x="22" y="369"/>
                    <a:pt x="22" y="394"/>
                  </a:cubicBezTo>
                  <a:cubicBezTo>
                    <a:pt x="22" y="597"/>
                    <a:pt x="186" y="761"/>
                    <a:pt x="389" y="761"/>
                  </a:cubicBezTo>
                  <a:cubicBezTo>
                    <a:pt x="412" y="761"/>
                    <a:pt x="434" y="759"/>
                    <a:pt x="456" y="755"/>
                  </a:cubicBezTo>
                  <a:cubicBezTo>
                    <a:pt x="486" y="771"/>
                    <a:pt x="520" y="780"/>
                    <a:pt x="556" y="780"/>
                  </a:cubicBezTo>
                  <a:cubicBezTo>
                    <a:pt x="674" y="780"/>
                    <a:pt x="769" y="685"/>
                    <a:pt x="769" y="567"/>
                  </a:cubicBezTo>
                  <a:cubicBezTo>
                    <a:pt x="769" y="534"/>
                    <a:pt x="761" y="501"/>
                    <a:pt x="747" y="473"/>
                  </a:cubicBezTo>
                  <a:close/>
                  <a:moveTo>
                    <a:pt x="577" y="570"/>
                  </a:moveTo>
                  <a:cubicBezTo>
                    <a:pt x="560" y="594"/>
                    <a:pt x="535" y="613"/>
                    <a:pt x="502" y="626"/>
                  </a:cubicBezTo>
                  <a:cubicBezTo>
                    <a:pt x="470" y="640"/>
                    <a:pt x="432" y="646"/>
                    <a:pt x="388" y="646"/>
                  </a:cubicBezTo>
                  <a:cubicBezTo>
                    <a:pt x="335" y="646"/>
                    <a:pt x="291" y="637"/>
                    <a:pt x="256" y="619"/>
                  </a:cubicBezTo>
                  <a:cubicBezTo>
                    <a:pt x="232" y="605"/>
                    <a:pt x="211" y="587"/>
                    <a:pt x="196" y="565"/>
                  </a:cubicBezTo>
                  <a:cubicBezTo>
                    <a:pt x="180" y="543"/>
                    <a:pt x="172" y="520"/>
                    <a:pt x="172" y="499"/>
                  </a:cubicBezTo>
                  <a:cubicBezTo>
                    <a:pt x="172" y="485"/>
                    <a:pt x="177" y="474"/>
                    <a:pt x="188" y="464"/>
                  </a:cubicBezTo>
                  <a:cubicBezTo>
                    <a:pt x="198" y="455"/>
                    <a:pt x="211" y="450"/>
                    <a:pt x="226" y="450"/>
                  </a:cubicBezTo>
                  <a:cubicBezTo>
                    <a:pt x="239" y="450"/>
                    <a:pt x="249" y="454"/>
                    <a:pt x="258" y="461"/>
                  </a:cubicBezTo>
                  <a:cubicBezTo>
                    <a:pt x="267" y="468"/>
                    <a:pt x="274" y="479"/>
                    <a:pt x="280" y="493"/>
                  </a:cubicBezTo>
                  <a:cubicBezTo>
                    <a:pt x="286" y="508"/>
                    <a:pt x="293" y="520"/>
                    <a:pt x="301" y="530"/>
                  </a:cubicBezTo>
                  <a:cubicBezTo>
                    <a:pt x="308" y="540"/>
                    <a:pt x="318" y="548"/>
                    <a:pt x="332" y="554"/>
                  </a:cubicBezTo>
                  <a:cubicBezTo>
                    <a:pt x="345" y="560"/>
                    <a:pt x="363" y="563"/>
                    <a:pt x="385" y="563"/>
                  </a:cubicBezTo>
                  <a:cubicBezTo>
                    <a:pt x="415" y="563"/>
                    <a:pt x="440" y="557"/>
                    <a:pt x="459" y="544"/>
                  </a:cubicBezTo>
                  <a:cubicBezTo>
                    <a:pt x="477" y="532"/>
                    <a:pt x="486" y="517"/>
                    <a:pt x="486" y="498"/>
                  </a:cubicBezTo>
                  <a:cubicBezTo>
                    <a:pt x="486" y="484"/>
                    <a:pt x="481" y="472"/>
                    <a:pt x="472" y="463"/>
                  </a:cubicBezTo>
                  <a:cubicBezTo>
                    <a:pt x="462" y="454"/>
                    <a:pt x="449" y="447"/>
                    <a:pt x="433" y="442"/>
                  </a:cubicBezTo>
                  <a:cubicBezTo>
                    <a:pt x="416" y="437"/>
                    <a:pt x="393" y="431"/>
                    <a:pt x="365" y="425"/>
                  </a:cubicBezTo>
                  <a:cubicBezTo>
                    <a:pt x="327" y="417"/>
                    <a:pt x="295" y="407"/>
                    <a:pt x="269" y="396"/>
                  </a:cubicBezTo>
                  <a:cubicBezTo>
                    <a:pt x="243" y="385"/>
                    <a:pt x="222" y="370"/>
                    <a:pt x="206" y="350"/>
                  </a:cubicBezTo>
                  <a:cubicBezTo>
                    <a:pt x="190" y="331"/>
                    <a:pt x="182" y="306"/>
                    <a:pt x="182" y="277"/>
                  </a:cubicBezTo>
                  <a:cubicBezTo>
                    <a:pt x="182" y="249"/>
                    <a:pt x="191" y="224"/>
                    <a:pt x="207" y="202"/>
                  </a:cubicBezTo>
                  <a:cubicBezTo>
                    <a:pt x="224" y="181"/>
                    <a:pt x="248" y="164"/>
                    <a:pt x="279" y="153"/>
                  </a:cubicBezTo>
                  <a:cubicBezTo>
                    <a:pt x="309" y="142"/>
                    <a:pt x="345" y="136"/>
                    <a:pt x="386" y="136"/>
                  </a:cubicBezTo>
                  <a:cubicBezTo>
                    <a:pt x="419" y="136"/>
                    <a:pt x="448" y="140"/>
                    <a:pt x="472" y="147"/>
                  </a:cubicBezTo>
                  <a:cubicBezTo>
                    <a:pt x="496" y="155"/>
                    <a:pt x="516" y="165"/>
                    <a:pt x="532" y="178"/>
                  </a:cubicBezTo>
                  <a:cubicBezTo>
                    <a:pt x="549" y="190"/>
                    <a:pt x="561" y="204"/>
                    <a:pt x="568" y="218"/>
                  </a:cubicBezTo>
                  <a:cubicBezTo>
                    <a:pt x="576" y="232"/>
                    <a:pt x="580" y="246"/>
                    <a:pt x="580" y="259"/>
                  </a:cubicBezTo>
                  <a:cubicBezTo>
                    <a:pt x="580" y="273"/>
                    <a:pt x="575" y="284"/>
                    <a:pt x="565" y="295"/>
                  </a:cubicBezTo>
                  <a:cubicBezTo>
                    <a:pt x="555" y="305"/>
                    <a:pt x="542" y="311"/>
                    <a:pt x="527" y="311"/>
                  </a:cubicBezTo>
                  <a:cubicBezTo>
                    <a:pt x="513" y="311"/>
                    <a:pt x="503" y="307"/>
                    <a:pt x="495" y="301"/>
                  </a:cubicBezTo>
                  <a:cubicBezTo>
                    <a:pt x="488" y="295"/>
                    <a:pt x="481" y="285"/>
                    <a:pt x="473" y="272"/>
                  </a:cubicBezTo>
                  <a:cubicBezTo>
                    <a:pt x="464" y="254"/>
                    <a:pt x="453" y="241"/>
                    <a:pt x="440" y="231"/>
                  </a:cubicBezTo>
                  <a:cubicBezTo>
                    <a:pt x="428" y="221"/>
                    <a:pt x="407" y="217"/>
                    <a:pt x="379" y="217"/>
                  </a:cubicBezTo>
                  <a:cubicBezTo>
                    <a:pt x="353" y="217"/>
                    <a:pt x="331" y="222"/>
                    <a:pt x="316" y="232"/>
                  </a:cubicBezTo>
                  <a:cubicBezTo>
                    <a:pt x="300" y="242"/>
                    <a:pt x="293" y="254"/>
                    <a:pt x="293" y="268"/>
                  </a:cubicBezTo>
                  <a:cubicBezTo>
                    <a:pt x="293" y="276"/>
                    <a:pt x="295" y="283"/>
                    <a:pt x="300" y="289"/>
                  </a:cubicBezTo>
                  <a:cubicBezTo>
                    <a:pt x="305" y="295"/>
                    <a:pt x="313" y="301"/>
                    <a:pt x="322" y="306"/>
                  </a:cubicBezTo>
                  <a:cubicBezTo>
                    <a:pt x="332" y="310"/>
                    <a:pt x="342" y="314"/>
                    <a:pt x="352" y="317"/>
                  </a:cubicBezTo>
                  <a:cubicBezTo>
                    <a:pt x="362" y="320"/>
                    <a:pt x="379" y="324"/>
                    <a:pt x="402" y="329"/>
                  </a:cubicBezTo>
                  <a:cubicBezTo>
                    <a:pt x="432" y="336"/>
                    <a:pt x="459" y="343"/>
                    <a:pt x="483" y="351"/>
                  </a:cubicBezTo>
                  <a:cubicBezTo>
                    <a:pt x="508" y="359"/>
                    <a:pt x="529" y="368"/>
                    <a:pt x="546" y="379"/>
                  </a:cubicBezTo>
                  <a:cubicBezTo>
                    <a:pt x="564" y="391"/>
                    <a:pt x="578" y="406"/>
                    <a:pt x="588" y="423"/>
                  </a:cubicBezTo>
                  <a:cubicBezTo>
                    <a:pt x="598" y="441"/>
                    <a:pt x="603" y="462"/>
                    <a:pt x="603" y="488"/>
                  </a:cubicBezTo>
                  <a:cubicBezTo>
                    <a:pt x="603" y="518"/>
                    <a:pt x="594" y="545"/>
                    <a:pt x="577" y="57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794410" y="5562904"/>
            <a:ext cx="1833131" cy="1280894"/>
            <a:chOff x="7794410" y="5586350"/>
            <a:chExt cx="1833131" cy="1280894"/>
          </a:xfrm>
        </p:grpSpPr>
        <p:grpSp>
          <p:nvGrpSpPr>
            <p:cNvPr id="56" name="Group 55"/>
            <p:cNvGrpSpPr/>
            <p:nvPr/>
          </p:nvGrpSpPr>
          <p:grpSpPr>
            <a:xfrm>
              <a:off x="7794410" y="5586350"/>
              <a:ext cx="1833131" cy="1280894"/>
              <a:chOff x="7769155" y="544934"/>
              <a:chExt cx="1833131" cy="1280894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769155" y="1308763"/>
                <a:ext cx="18331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Cognitive Toolkit</a:t>
                </a:r>
              </a:p>
            </p:txBody>
          </p:sp>
        </p:grpSp>
        <p:sp>
          <p:nvSpPr>
            <p:cNvPr id="59" name="Data &amp; AI" title="Icon of several circles connected to eachother by lines">
              <a:extLst>
                <a:ext uri="{FF2B5EF4-FFF2-40B4-BE49-F238E27FC236}">
                  <a16:creationId xmlns="" xmlns:a16="http://schemas.microsoft.com/office/drawing/2014/main" id="{58AD02C3-4CBE-4ADB-B300-2FBB03A077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61990" y="5756652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61009" y="4253799"/>
            <a:ext cx="899926" cy="1280894"/>
            <a:chOff x="8261009" y="4277245"/>
            <a:chExt cx="899926" cy="1280894"/>
          </a:xfrm>
        </p:grpSpPr>
        <p:grpSp>
          <p:nvGrpSpPr>
            <p:cNvPr id="53" name="Group 52"/>
            <p:cNvGrpSpPr/>
            <p:nvPr/>
          </p:nvGrpSpPr>
          <p:grpSpPr>
            <a:xfrm>
              <a:off x="8261009" y="4277245"/>
              <a:ext cx="899926" cy="1280894"/>
              <a:chOff x="8235754" y="544934"/>
              <a:chExt cx="899926" cy="1280894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35754" y="1308763"/>
                <a:ext cx="899926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Vision</a:t>
                </a:r>
              </a:p>
            </p:txBody>
          </p:sp>
        </p:grpSp>
        <p:sp>
          <p:nvSpPr>
            <p:cNvPr id="60" name="Eye" title="Icon of an eye">
              <a:extLst>
                <a:ext uri="{FF2B5EF4-FFF2-40B4-BE49-F238E27FC236}">
                  <a16:creationId xmlns="" xmlns:a16="http://schemas.microsoft.com/office/drawing/2014/main" id="{26938F20-F7DA-44B2-A13A-ACCAE95132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1481" y="4497171"/>
              <a:ext cx="502920" cy="277671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206506" y="2895808"/>
            <a:ext cx="1008931" cy="1280894"/>
            <a:chOff x="8206506" y="2968140"/>
            <a:chExt cx="1008931" cy="1280894"/>
          </a:xfrm>
        </p:grpSpPr>
        <p:grpSp>
          <p:nvGrpSpPr>
            <p:cNvPr id="50" name="Group 49"/>
            <p:cNvGrpSpPr/>
            <p:nvPr/>
          </p:nvGrpSpPr>
          <p:grpSpPr>
            <a:xfrm>
              <a:off x="8206506" y="2968140"/>
              <a:ext cx="1008931" cy="1280894"/>
              <a:chOff x="8181251" y="544934"/>
              <a:chExt cx="1008931" cy="1280894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181251" y="1308763"/>
                <a:ext cx="10089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Speech</a:t>
                </a:r>
              </a:p>
            </p:txBody>
          </p:sp>
        </p:grpSp>
        <p:sp>
          <p:nvSpPr>
            <p:cNvPr id="61" name="Microsoft_E720" title="Icon of a microphone">
              <a:extLst>
                <a:ext uri="{FF2B5EF4-FFF2-40B4-BE49-F238E27FC236}">
                  <a16:creationId xmlns="" xmlns:a16="http://schemas.microsoft.com/office/drawing/2014/main" id="{1D800E4A-CBB8-41CC-ADB2-D40BAD9E40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88189" y="3173845"/>
              <a:ext cx="243722" cy="365760"/>
            </a:xfrm>
            <a:custGeom>
              <a:avLst/>
              <a:gdLst>
                <a:gd name="T0" fmla="*/ 1250 w 2500"/>
                <a:gd name="T1" fmla="*/ 3251 h 3751"/>
                <a:gd name="T2" fmla="*/ 1250 w 2500"/>
                <a:gd name="T3" fmla="*/ 3751 h 3751"/>
                <a:gd name="T4" fmla="*/ 1875 w 2500"/>
                <a:gd name="T5" fmla="*/ 3750 h 3751"/>
                <a:gd name="T6" fmla="*/ 625 w 2500"/>
                <a:gd name="T7" fmla="*/ 3750 h 3751"/>
                <a:gd name="T8" fmla="*/ 2000 w 2500"/>
                <a:gd name="T9" fmla="*/ 2547 h 3751"/>
                <a:gd name="T10" fmla="*/ 2000 w 2500"/>
                <a:gd name="T11" fmla="*/ 203 h 3751"/>
                <a:gd name="T12" fmla="*/ 1797 w 2500"/>
                <a:gd name="T13" fmla="*/ 0 h 3751"/>
                <a:gd name="T14" fmla="*/ 703 w 2500"/>
                <a:gd name="T15" fmla="*/ 0 h 3751"/>
                <a:gd name="T16" fmla="*/ 500 w 2500"/>
                <a:gd name="T17" fmla="*/ 203 h 3751"/>
                <a:gd name="T18" fmla="*/ 500 w 2500"/>
                <a:gd name="T19" fmla="*/ 2547 h 3751"/>
                <a:gd name="T20" fmla="*/ 703 w 2500"/>
                <a:gd name="T21" fmla="*/ 2750 h 3751"/>
                <a:gd name="T22" fmla="*/ 1797 w 2500"/>
                <a:gd name="T23" fmla="*/ 2750 h 3751"/>
                <a:gd name="T24" fmla="*/ 2000 w 2500"/>
                <a:gd name="T25" fmla="*/ 2547 h 3751"/>
                <a:gd name="T26" fmla="*/ 0 w 2500"/>
                <a:gd name="T27" fmla="*/ 1875 h 3751"/>
                <a:gd name="T28" fmla="*/ 0 w 2500"/>
                <a:gd name="T29" fmla="*/ 2582 h 3751"/>
                <a:gd name="T30" fmla="*/ 668 w 2500"/>
                <a:gd name="T31" fmla="*/ 3250 h 3751"/>
                <a:gd name="T32" fmla="*/ 1832 w 2500"/>
                <a:gd name="T33" fmla="*/ 3250 h 3751"/>
                <a:gd name="T34" fmla="*/ 2500 w 2500"/>
                <a:gd name="T35" fmla="*/ 2582 h 3751"/>
                <a:gd name="T36" fmla="*/ 2500 w 2500"/>
                <a:gd name="T37" fmla="*/ 1875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00" h="3751">
                  <a:moveTo>
                    <a:pt x="1250" y="3251"/>
                  </a:moveTo>
                  <a:cubicBezTo>
                    <a:pt x="1250" y="3751"/>
                    <a:pt x="1250" y="3751"/>
                    <a:pt x="1250" y="3751"/>
                  </a:cubicBezTo>
                  <a:moveTo>
                    <a:pt x="1875" y="3750"/>
                  </a:moveTo>
                  <a:cubicBezTo>
                    <a:pt x="625" y="3750"/>
                    <a:pt x="625" y="3750"/>
                    <a:pt x="625" y="3750"/>
                  </a:cubicBezTo>
                  <a:moveTo>
                    <a:pt x="2000" y="2547"/>
                  </a:moveTo>
                  <a:cubicBezTo>
                    <a:pt x="2000" y="203"/>
                    <a:pt x="2000" y="203"/>
                    <a:pt x="2000" y="203"/>
                  </a:cubicBezTo>
                  <a:cubicBezTo>
                    <a:pt x="2000" y="91"/>
                    <a:pt x="1909" y="0"/>
                    <a:pt x="1797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591" y="0"/>
                    <a:pt x="500" y="91"/>
                    <a:pt x="500" y="203"/>
                  </a:cubicBezTo>
                  <a:cubicBezTo>
                    <a:pt x="500" y="2547"/>
                    <a:pt x="500" y="2547"/>
                    <a:pt x="500" y="2547"/>
                  </a:cubicBezTo>
                  <a:cubicBezTo>
                    <a:pt x="500" y="2659"/>
                    <a:pt x="591" y="2750"/>
                    <a:pt x="703" y="2750"/>
                  </a:cubicBezTo>
                  <a:cubicBezTo>
                    <a:pt x="1797" y="2750"/>
                    <a:pt x="1797" y="2750"/>
                    <a:pt x="1797" y="2750"/>
                  </a:cubicBezTo>
                  <a:cubicBezTo>
                    <a:pt x="1909" y="2750"/>
                    <a:pt x="2000" y="2659"/>
                    <a:pt x="2000" y="2547"/>
                  </a:cubicBezTo>
                  <a:close/>
                  <a:moveTo>
                    <a:pt x="0" y="1875"/>
                  </a:moveTo>
                  <a:cubicBezTo>
                    <a:pt x="0" y="2582"/>
                    <a:pt x="0" y="2582"/>
                    <a:pt x="0" y="2582"/>
                  </a:cubicBezTo>
                  <a:cubicBezTo>
                    <a:pt x="0" y="2951"/>
                    <a:pt x="299" y="3250"/>
                    <a:pt x="668" y="3250"/>
                  </a:cubicBezTo>
                  <a:cubicBezTo>
                    <a:pt x="1832" y="3250"/>
                    <a:pt x="1832" y="3250"/>
                    <a:pt x="1832" y="3250"/>
                  </a:cubicBezTo>
                  <a:cubicBezTo>
                    <a:pt x="2201" y="3250"/>
                    <a:pt x="2500" y="2951"/>
                    <a:pt x="2500" y="2582"/>
                  </a:cubicBezTo>
                  <a:cubicBezTo>
                    <a:pt x="2500" y="1875"/>
                    <a:pt x="2500" y="1875"/>
                    <a:pt x="2500" y="187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091893" y="303038"/>
            <a:ext cx="1238159" cy="1280894"/>
            <a:chOff x="8091893" y="349930"/>
            <a:chExt cx="1238159" cy="1280894"/>
          </a:xfrm>
        </p:grpSpPr>
        <p:grpSp>
          <p:nvGrpSpPr>
            <p:cNvPr id="46" name="Group 45"/>
            <p:cNvGrpSpPr/>
            <p:nvPr/>
          </p:nvGrpSpPr>
          <p:grpSpPr>
            <a:xfrm>
              <a:off x="8091893" y="349930"/>
              <a:ext cx="1238159" cy="1280894"/>
              <a:chOff x="8066638" y="544934"/>
              <a:chExt cx="1238159" cy="1280894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66638" y="1308763"/>
                <a:ext cx="1238159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Language</a:t>
                </a:r>
              </a:p>
            </p:txBody>
          </p:sp>
        </p:grpSp>
        <p:sp>
          <p:nvSpPr>
            <p:cNvPr id="62" name="Characters_E8C1" title="Icon of the letter A and a letter in another language">
              <a:extLst>
                <a:ext uri="{FF2B5EF4-FFF2-40B4-BE49-F238E27FC236}">
                  <a16:creationId xmlns="" xmlns:a16="http://schemas.microsoft.com/office/drawing/2014/main" id="{DD9EFE0F-BFF2-4EDD-8749-842AAF3785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21286" y="534280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tx2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034986" y="1612143"/>
            <a:ext cx="1351973" cy="1280894"/>
            <a:chOff x="8034986" y="1659035"/>
            <a:chExt cx="1351973" cy="1280894"/>
          </a:xfrm>
        </p:grpSpPr>
        <p:grpSp>
          <p:nvGrpSpPr>
            <p:cNvPr id="47" name="Group 46"/>
            <p:cNvGrpSpPr/>
            <p:nvPr/>
          </p:nvGrpSpPr>
          <p:grpSpPr>
            <a:xfrm>
              <a:off x="8034986" y="1659035"/>
              <a:ext cx="1351973" cy="1280894"/>
              <a:chOff x="8009731" y="544934"/>
              <a:chExt cx="1351973" cy="1280894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009731" y="1308763"/>
                <a:ext cx="1351973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Knowledge</a:t>
                </a:r>
              </a:p>
            </p:txBody>
          </p:sp>
        </p:grpSp>
        <p:sp>
          <p:nvSpPr>
            <p:cNvPr id="63" name="Dictionary_E82D" title="Icon of a book">
              <a:extLst>
                <a:ext uri="{FF2B5EF4-FFF2-40B4-BE49-F238E27FC236}">
                  <a16:creationId xmlns="" xmlns:a16="http://schemas.microsoft.com/office/drawing/2014/main" id="{D1CB3D68-DA6B-4803-A514-A78C66C7D4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6637" y="1848171"/>
              <a:ext cx="292608" cy="365760"/>
            </a:xfrm>
            <a:custGeom>
              <a:avLst/>
              <a:gdLst>
                <a:gd name="T0" fmla="*/ 0 w 3004"/>
                <a:gd name="T1" fmla="*/ 3379 h 3754"/>
                <a:gd name="T2" fmla="*/ 0 w 3004"/>
                <a:gd name="T3" fmla="*/ 375 h 3754"/>
                <a:gd name="T4" fmla="*/ 376 w 3004"/>
                <a:gd name="T5" fmla="*/ 0 h 3754"/>
                <a:gd name="T6" fmla="*/ 3004 w 3004"/>
                <a:gd name="T7" fmla="*/ 0 h 3754"/>
                <a:gd name="T8" fmla="*/ 3004 w 3004"/>
                <a:gd name="T9" fmla="*/ 3754 h 3754"/>
                <a:gd name="T10" fmla="*/ 376 w 3004"/>
                <a:gd name="T11" fmla="*/ 3754 h 3754"/>
                <a:gd name="T12" fmla="*/ 0 w 3004"/>
                <a:gd name="T13" fmla="*/ 3379 h 3754"/>
                <a:gd name="T14" fmla="*/ 376 w 3004"/>
                <a:gd name="T15" fmla="*/ 3003 h 3754"/>
                <a:gd name="T16" fmla="*/ 3004 w 3004"/>
                <a:gd name="T17" fmla="*/ 3003 h 3754"/>
                <a:gd name="T18" fmla="*/ 751 w 3004"/>
                <a:gd name="T19" fmla="*/ 1251 h 3754"/>
                <a:gd name="T20" fmla="*/ 2253 w 3004"/>
                <a:gd name="T21" fmla="*/ 1251 h 3754"/>
                <a:gd name="T22" fmla="*/ 2253 w 3004"/>
                <a:gd name="T23" fmla="*/ 751 h 3754"/>
                <a:gd name="T24" fmla="*/ 751 w 3004"/>
                <a:gd name="T25" fmla="*/ 751 h 3754"/>
                <a:gd name="T26" fmla="*/ 751 w 3004"/>
                <a:gd name="T27" fmla="*/ 1251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4" h="3754">
                  <a:moveTo>
                    <a:pt x="0" y="3379"/>
                  </a:moveTo>
                  <a:cubicBezTo>
                    <a:pt x="0" y="375"/>
                    <a:pt x="0" y="375"/>
                    <a:pt x="0" y="375"/>
                  </a:cubicBezTo>
                  <a:cubicBezTo>
                    <a:pt x="0" y="186"/>
                    <a:pt x="187" y="0"/>
                    <a:pt x="376" y="0"/>
                  </a:cubicBezTo>
                  <a:cubicBezTo>
                    <a:pt x="3004" y="0"/>
                    <a:pt x="3004" y="0"/>
                    <a:pt x="3004" y="0"/>
                  </a:cubicBezTo>
                  <a:cubicBezTo>
                    <a:pt x="3004" y="3754"/>
                    <a:pt x="3004" y="3754"/>
                    <a:pt x="3004" y="3754"/>
                  </a:cubicBezTo>
                  <a:cubicBezTo>
                    <a:pt x="376" y="3754"/>
                    <a:pt x="376" y="3754"/>
                    <a:pt x="376" y="3754"/>
                  </a:cubicBezTo>
                  <a:cubicBezTo>
                    <a:pt x="168" y="3754"/>
                    <a:pt x="0" y="3586"/>
                    <a:pt x="0" y="3379"/>
                  </a:cubicBezTo>
                  <a:cubicBezTo>
                    <a:pt x="0" y="3172"/>
                    <a:pt x="168" y="3003"/>
                    <a:pt x="376" y="3003"/>
                  </a:cubicBezTo>
                  <a:cubicBezTo>
                    <a:pt x="3004" y="3003"/>
                    <a:pt x="3004" y="3003"/>
                    <a:pt x="3004" y="3003"/>
                  </a:cubicBezTo>
                  <a:moveTo>
                    <a:pt x="751" y="1251"/>
                  </a:moveTo>
                  <a:cubicBezTo>
                    <a:pt x="2253" y="1251"/>
                    <a:pt x="2253" y="1251"/>
                    <a:pt x="2253" y="1251"/>
                  </a:cubicBezTo>
                  <a:cubicBezTo>
                    <a:pt x="2253" y="751"/>
                    <a:pt x="2253" y="751"/>
                    <a:pt x="2253" y="751"/>
                  </a:cubicBezTo>
                  <a:cubicBezTo>
                    <a:pt x="751" y="751"/>
                    <a:pt x="751" y="751"/>
                    <a:pt x="751" y="751"/>
                  </a:cubicBezTo>
                  <a:lnTo>
                    <a:pt x="751" y="1251"/>
                  </a:ln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1" name="Oval 70"/>
          <p:cNvSpPr/>
          <p:nvPr/>
        </p:nvSpPr>
        <p:spPr bwMode="auto">
          <a:xfrm>
            <a:off x="6244655" y="2903705"/>
            <a:ext cx="744209" cy="744209"/>
          </a:xfrm>
          <a:prstGeom prst="ellipse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/>
          <p:cNvCxnSpPr>
            <a:stCxn id="71" idx="6"/>
            <a:endCxn id="51" idx="2"/>
          </p:cNvCxnSpPr>
          <p:nvPr/>
        </p:nvCxnSpPr>
        <p:spPr>
          <a:xfrm flipV="1">
            <a:off x="6988864" y="3267913"/>
            <a:ext cx="1355481" cy="7897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6"/>
            <a:endCxn id="48" idx="2"/>
          </p:cNvCxnSpPr>
          <p:nvPr/>
        </p:nvCxnSpPr>
        <p:spPr>
          <a:xfrm flipV="1">
            <a:off x="6988864" y="1984248"/>
            <a:ext cx="1355481" cy="129156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3"/>
          <p:cNvCxnSpPr>
            <a:stCxn id="71" idx="6"/>
            <a:endCxn id="38" idx="2"/>
          </p:cNvCxnSpPr>
          <p:nvPr/>
        </p:nvCxnSpPr>
        <p:spPr>
          <a:xfrm flipV="1">
            <a:off x="6988864" y="675143"/>
            <a:ext cx="1355481" cy="260066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3"/>
          <p:cNvCxnSpPr>
            <a:stCxn id="71" idx="6"/>
            <a:endCxn id="54" idx="2"/>
          </p:cNvCxnSpPr>
          <p:nvPr/>
        </p:nvCxnSpPr>
        <p:spPr>
          <a:xfrm>
            <a:off x="6988864" y="3275810"/>
            <a:ext cx="1355481" cy="1350094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3"/>
          <p:cNvCxnSpPr>
            <a:stCxn id="71" idx="6"/>
            <a:endCxn id="57" idx="2"/>
          </p:cNvCxnSpPr>
          <p:nvPr/>
        </p:nvCxnSpPr>
        <p:spPr>
          <a:xfrm>
            <a:off x="6988864" y="3275810"/>
            <a:ext cx="1355481" cy="26591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ight Brace 85"/>
          <p:cNvSpPr/>
          <p:nvPr/>
        </p:nvSpPr>
        <p:spPr>
          <a:xfrm>
            <a:off x="9651502" y="296863"/>
            <a:ext cx="324602" cy="2482913"/>
          </a:xfrm>
          <a:prstGeom prst="rightBrac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9954829" y="1252087"/>
            <a:ext cx="148021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charset="0"/>
                <a:ea typeface="Segoe UI Semibold" charset="0"/>
                <a:cs typeface="Segoe UI Semibold" charset="0"/>
              </a:rPr>
              <a:t>Module 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954829" y="2998161"/>
            <a:ext cx="148021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charset="0"/>
                <a:ea typeface="Segoe UI Semibold" charset="0"/>
                <a:cs typeface="Segoe UI Semibold" charset="0"/>
              </a:rPr>
              <a:t>Module 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954829" y="4326328"/>
            <a:ext cx="148502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charset="0"/>
                <a:ea typeface="Segoe UI Semibold" charset="0"/>
                <a:cs typeface="Segoe UI Semibold" charset="0"/>
              </a:rPr>
              <a:t>Module 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954829" y="5646405"/>
            <a:ext cx="148021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charset="0"/>
                <a:ea typeface="Segoe UI Semibold" charset="0"/>
                <a:cs typeface="Segoe UI Semibold" charset="0"/>
              </a:rPr>
              <a:t>Module 5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953323" y="1986251"/>
            <a:ext cx="144013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charset="0"/>
                <a:ea typeface="Segoe UI Semibold" charset="0"/>
                <a:cs typeface="Segoe UI Semibold" charset="0"/>
              </a:rPr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195007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01E-6 3.77213E-6 L -0.18994 0.000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  <p:bldP spid="88" grpId="0"/>
      <p:bldP spid="89" grpId="0"/>
      <p:bldP spid="90" grpId="0"/>
      <p:bldP spid="9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511" y="3039057"/>
            <a:ext cx="11887454" cy="916412"/>
          </a:xfrm>
        </p:spPr>
        <p:txBody>
          <a:bodyPr/>
          <a:lstStyle/>
          <a:p>
            <a:pPr algn="ctr"/>
            <a:r>
              <a:rPr lang="en-US" sz="4896" dirty="0"/>
              <a:t>1. What is artificial intelligence?</a:t>
            </a:r>
          </a:p>
        </p:txBody>
      </p:sp>
    </p:spTree>
    <p:extLst>
      <p:ext uri="{BB962C8B-B14F-4D97-AF65-F5344CB8AC3E}">
        <p14:creationId xmlns:p14="http://schemas.microsoft.com/office/powerpoint/2010/main" val="9402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32" y="-1"/>
            <a:ext cx="12447224" cy="699452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881" y="-1"/>
            <a:ext cx="12434712" cy="6994525"/>
          </a:xfrm>
          <a:prstGeom prst="rect">
            <a:avLst/>
          </a:prstGeom>
          <a:solidFill>
            <a:srgbClr val="000000">
              <a:alpha val="6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3" y="4127809"/>
            <a:ext cx="12434711" cy="34739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6528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91644" y="4169175"/>
            <a:ext cx="3267127" cy="2106917"/>
            <a:chOff x="4494321" y="4087798"/>
            <a:chExt cx="3203356" cy="2065792"/>
          </a:xfrm>
        </p:grpSpPr>
        <p:sp>
          <p:nvSpPr>
            <p:cNvPr id="14" name="TextBox 13"/>
            <p:cNvSpPr txBox="1"/>
            <p:nvPr/>
          </p:nvSpPr>
          <p:spPr>
            <a:xfrm>
              <a:off x="4494321" y="5039125"/>
              <a:ext cx="3203356" cy="628642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Understanding</a:t>
              </a:r>
              <a:endParaRPr lang="en-US" sz="2448" kern="0" spc="5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04535" y="5558940"/>
              <a:ext cx="3182928" cy="594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Interpret meaning of data </a:t>
              </a:r>
              <a:br>
                <a:rPr lang="en-US" sz="163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including text, voice, images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654900" y="4087798"/>
              <a:ext cx="882198" cy="882196"/>
              <a:chOff x="5654900" y="4087798"/>
              <a:chExt cx="882198" cy="88219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5654900" y="4087798"/>
                <a:ext cx="882198" cy="88219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879" u="sng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5845013" y="4324055"/>
                <a:ext cx="488676" cy="314371"/>
              </a:xfrm>
              <a:custGeom>
                <a:avLst/>
                <a:gdLst>
                  <a:gd name="T0" fmla="*/ 85 w 314"/>
                  <a:gd name="T1" fmla="*/ 62 h 202"/>
                  <a:gd name="T2" fmla="*/ 0 w 314"/>
                  <a:gd name="T3" fmla="*/ 202 h 202"/>
                  <a:gd name="T4" fmla="*/ 314 w 314"/>
                  <a:gd name="T5" fmla="*/ 202 h 202"/>
                  <a:gd name="T6" fmla="*/ 178 w 314"/>
                  <a:gd name="T7" fmla="*/ 7 h 202"/>
                  <a:gd name="T8" fmla="*/ 125 w 314"/>
                  <a:gd name="T9" fmla="*/ 77 h 202"/>
                  <a:gd name="T10" fmla="*/ 125 w 314"/>
                  <a:gd name="T11" fmla="*/ 41 h 202"/>
                  <a:gd name="T12" fmla="*/ 125 w 314"/>
                  <a:gd name="T13" fmla="*/ 22 h 202"/>
                  <a:gd name="T14" fmla="*/ 125 w 314"/>
                  <a:gd name="T15" fmla="*/ 0 h 202"/>
                  <a:gd name="T16" fmla="*/ 70 w 314"/>
                  <a:gd name="T17" fmla="*/ 19 h 202"/>
                  <a:gd name="T18" fmla="*/ 108 w 314"/>
                  <a:gd name="T19" fmla="*/ 34 h 202"/>
                  <a:gd name="T20" fmla="*/ 108 w 314"/>
                  <a:gd name="T21" fmla="*/ 77 h 202"/>
                  <a:gd name="T22" fmla="*/ 85 w 314"/>
                  <a:gd name="T23" fmla="*/ 62 h 202"/>
                  <a:gd name="T24" fmla="*/ 30 w 314"/>
                  <a:gd name="T25" fmla="*/ 185 h 202"/>
                  <a:gd name="T26" fmla="*/ 89 w 314"/>
                  <a:gd name="T27" fmla="*/ 86 h 202"/>
                  <a:gd name="T28" fmla="*/ 123 w 314"/>
                  <a:gd name="T29" fmla="*/ 107 h 202"/>
                  <a:gd name="T30" fmla="*/ 140 w 314"/>
                  <a:gd name="T31" fmla="*/ 86 h 202"/>
                  <a:gd name="T32" fmla="*/ 159 w 314"/>
                  <a:gd name="T33" fmla="*/ 105 h 202"/>
                  <a:gd name="T34" fmla="*/ 174 w 314"/>
                  <a:gd name="T35" fmla="*/ 90 h 202"/>
                  <a:gd name="T36" fmla="*/ 193 w 314"/>
                  <a:gd name="T37" fmla="*/ 110 h 202"/>
                  <a:gd name="T38" fmla="*/ 214 w 314"/>
                  <a:gd name="T39" fmla="*/ 88 h 202"/>
                  <a:gd name="T40" fmla="*/ 282 w 314"/>
                  <a:gd name="T41" fmla="*/ 185 h 202"/>
                  <a:gd name="T42" fmla="*/ 30 w 314"/>
                  <a:gd name="T43" fmla="*/ 185 h 202"/>
                  <a:gd name="T44" fmla="*/ 204 w 314"/>
                  <a:gd name="T45" fmla="*/ 73 h 202"/>
                  <a:gd name="T46" fmla="*/ 193 w 314"/>
                  <a:gd name="T47" fmla="*/ 84 h 202"/>
                  <a:gd name="T48" fmla="*/ 174 w 314"/>
                  <a:gd name="T49" fmla="*/ 67 h 202"/>
                  <a:gd name="T50" fmla="*/ 159 w 314"/>
                  <a:gd name="T51" fmla="*/ 82 h 202"/>
                  <a:gd name="T52" fmla="*/ 151 w 314"/>
                  <a:gd name="T53" fmla="*/ 73 h 202"/>
                  <a:gd name="T54" fmla="*/ 178 w 314"/>
                  <a:gd name="T55" fmla="*/ 34 h 202"/>
                  <a:gd name="T56" fmla="*/ 204 w 314"/>
                  <a:gd name="T57" fmla="*/ 7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4" h="202">
                    <a:moveTo>
                      <a:pt x="85" y="62"/>
                    </a:moveTo>
                    <a:lnTo>
                      <a:pt x="0" y="202"/>
                    </a:lnTo>
                    <a:lnTo>
                      <a:pt x="314" y="202"/>
                    </a:lnTo>
                    <a:lnTo>
                      <a:pt x="178" y="7"/>
                    </a:lnTo>
                    <a:lnTo>
                      <a:pt x="125" y="77"/>
                    </a:lnTo>
                    <a:lnTo>
                      <a:pt x="125" y="41"/>
                    </a:lnTo>
                    <a:lnTo>
                      <a:pt x="125" y="22"/>
                    </a:lnTo>
                    <a:lnTo>
                      <a:pt x="125" y="0"/>
                    </a:lnTo>
                    <a:lnTo>
                      <a:pt x="70" y="19"/>
                    </a:lnTo>
                    <a:lnTo>
                      <a:pt x="108" y="34"/>
                    </a:lnTo>
                    <a:lnTo>
                      <a:pt x="108" y="77"/>
                    </a:lnTo>
                    <a:lnTo>
                      <a:pt x="85" y="62"/>
                    </a:lnTo>
                    <a:close/>
                    <a:moveTo>
                      <a:pt x="30" y="185"/>
                    </a:moveTo>
                    <a:lnTo>
                      <a:pt x="89" y="86"/>
                    </a:lnTo>
                    <a:lnTo>
                      <a:pt x="123" y="107"/>
                    </a:lnTo>
                    <a:lnTo>
                      <a:pt x="140" y="86"/>
                    </a:lnTo>
                    <a:lnTo>
                      <a:pt x="159" y="105"/>
                    </a:lnTo>
                    <a:lnTo>
                      <a:pt x="174" y="90"/>
                    </a:lnTo>
                    <a:lnTo>
                      <a:pt x="193" y="110"/>
                    </a:lnTo>
                    <a:lnTo>
                      <a:pt x="214" y="88"/>
                    </a:lnTo>
                    <a:lnTo>
                      <a:pt x="282" y="185"/>
                    </a:lnTo>
                    <a:lnTo>
                      <a:pt x="30" y="185"/>
                    </a:lnTo>
                    <a:close/>
                    <a:moveTo>
                      <a:pt x="204" y="73"/>
                    </a:moveTo>
                    <a:lnTo>
                      <a:pt x="193" y="84"/>
                    </a:lnTo>
                    <a:lnTo>
                      <a:pt x="174" y="67"/>
                    </a:lnTo>
                    <a:lnTo>
                      <a:pt x="159" y="82"/>
                    </a:lnTo>
                    <a:lnTo>
                      <a:pt x="151" y="73"/>
                    </a:lnTo>
                    <a:lnTo>
                      <a:pt x="178" y="34"/>
                    </a:lnTo>
                    <a:lnTo>
                      <a:pt x="204" y="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9073889" y="4173042"/>
            <a:ext cx="2740485" cy="2103050"/>
            <a:chOff x="8892496" y="4091589"/>
            <a:chExt cx="2686994" cy="2062001"/>
          </a:xfrm>
        </p:grpSpPr>
        <p:sp>
          <p:nvSpPr>
            <p:cNvPr id="16" name="TextBox 15"/>
            <p:cNvSpPr txBox="1"/>
            <p:nvPr/>
          </p:nvSpPr>
          <p:spPr>
            <a:xfrm>
              <a:off x="8904704" y="5039125"/>
              <a:ext cx="2662578" cy="628642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 dirty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Interacting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892496" y="5558940"/>
              <a:ext cx="2686994" cy="594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Interact with people </a:t>
              </a:r>
              <a:br>
                <a:rPr lang="en-US" sz="163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 natural ways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9797013" y="4091589"/>
              <a:ext cx="877960" cy="877960"/>
              <a:chOff x="9797006" y="4091589"/>
              <a:chExt cx="877960" cy="87796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9797006" y="4091589"/>
                <a:ext cx="877960" cy="87796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42" name="Freeform 5"/>
              <p:cNvSpPr>
                <a:spLocks noEditPoints="1"/>
              </p:cNvSpPr>
              <p:nvPr/>
            </p:nvSpPr>
            <p:spPr bwMode="auto">
              <a:xfrm>
                <a:off x="10036781" y="4331364"/>
                <a:ext cx="398411" cy="398411"/>
              </a:xfrm>
              <a:custGeom>
                <a:avLst/>
                <a:gdLst>
                  <a:gd name="T0" fmla="*/ 120 w 120"/>
                  <a:gd name="T1" fmla="*/ 120 h 120"/>
                  <a:gd name="T2" fmla="*/ 120 w 120"/>
                  <a:gd name="T3" fmla="*/ 0 h 120"/>
                  <a:gd name="T4" fmla="*/ 0 w 120"/>
                  <a:gd name="T5" fmla="*/ 0 h 120"/>
                  <a:gd name="T6" fmla="*/ 0 w 120"/>
                  <a:gd name="T7" fmla="*/ 120 h 120"/>
                  <a:gd name="T8" fmla="*/ 24 w 120"/>
                  <a:gd name="T9" fmla="*/ 120 h 120"/>
                  <a:gd name="T10" fmla="*/ 24 w 120"/>
                  <a:gd name="T11" fmla="*/ 116 h 120"/>
                  <a:gd name="T12" fmla="*/ 60 w 120"/>
                  <a:gd name="T13" fmla="*/ 80 h 120"/>
                  <a:gd name="T14" fmla="*/ 96 w 120"/>
                  <a:gd name="T15" fmla="*/ 116 h 120"/>
                  <a:gd name="T16" fmla="*/ 96 w 120"/>
                  <a:gd name="T17" fmla="*/ 120 h 120"/>
                  <a:gd name="T18" fmla="*/ 120 w 120"/>
                  <a:gd name="T19" fmla="*/ 120 h 120"/>
                  <a:gd name="T20" fmla="*/ 77 w 120"/>
                  <a:gd name="T21" fmla="*/ 75 h 120"/>
                  <a:gd name="T22" fmla="*/ 92 w 120"/>
                  <a:gd name="T23" fmla="*/ 48 h 120"/>
                  <a:gd name="T24" fmla="*/ 60 w 120"/>
                  <a:gd name="T25" fmla="*/ 16 h 120"/>
                  <a:gd name="T26" fmla="*/ 28 w 120"/>
                  <a:gd name="T27" fmla="*/ 48 h 120"/>
                  <a:gd name="T28" fmla="*/ 43 w 120"/>
                  <a:gd name="T29" fmla="*/ 75 h 120"/>
                  <a:gd name="T30" fmla="*/ 16 w 120"/>
                  <a:gd name="T31" fmla="*/ 112 h 120"/>
                  <a:gd name="T32" fmla="*/ 8 w 120"/>
                  <a:gd name="T33" fmla="*/ 112 h 120"/>
                  <a:gd name="T34" fmla="*/ 8 w 120"/>
                  <a:gd name="T35" fmla="*/ 8 h 120"/>
                  <a:gd name="T36" fmla="*/ 112 w 120"/>
                  <a:gd name="T37" fmla="*/ 8 h 120"/>
                  <a:gd name="T38" fmla="*/ 112 w 120"/>
                  <a:gd name="T39" fmla="*/ 112 h 120"/>
                  <a:gd name="T40" fmla="*/ 104 w 120"/>
                  <a:gd name="T41" fmla="*/ 112 h 120"/>
                  <a:gd name="T42" fmla="*/ 77 w 120"/>
                  <a:gd name="T43" fmla="*/ 75 h 120"/>
                  <a:gd name="T44" fmla="*/ 60 w 120"/>
                  <a:gd name="T45" fmla="*/ 72 h 120"/>
                  <a:gd name="T46" fmla="*/ 36 w 120"/>
                  <a:gd name="T47" fmla="*/ 48 h 120"/>
                  <a:gd name="T48" fmla="*/ 60 w 120"/>
                  <a:gd name="T49" fmla="*/ 24 h 120"/>
                  <a:gd name="T50" fmla="*/ 84 w 120"/>
                  <a:gd name="T51" fmla="*/ 48 h 120"/>
                  <a:gd name="T52" fmla="*/ 60 w 120"/>
                  <a:gd name="T53" fmla="*/ 7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0">
                    <a:moveTo>
                      <a:pt x="120" y="12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16"/>
                      <a:pt x="24" y="116"/>
                      <a:pt x="24" y="116"/>
                    </a:cubicBezTo>
                    <a:cubicBezTo>
                      <a:pt x="24" y="96"/>
                      <a:pt x="40" y="80"/>
                      <a:pt x="60" y="80"/>
                    </a:cubicBezTo>
                    <a:cubicBezTo>
                      <a:pt x="80" y="80"/>
                      <a:pt x="96" y="96"/>
                      <a:pt x="96" y="116"/>
                    </a:cubicBezTo>
                    <a:cubicBezTo>
                      <a:pt x="96" y="120"/>
                      <a:pt x="96" y="120"/>
                      <a:pt x="96" y="120"/>
                    </a:cubicBezTo>
                    <a:lnTo>
                      <a:pt x="120" y="120"/>
                    </a:lnTo>
                    <a:close/>
                    <a:moveTo>
                      <a:pt x="77" y="75"/>
                    </a:moveTo>
                    <a:cubicBezTo>
                      <a:pt x="86" y="70"/>
                      <a:pt x="92" y="60"/>
                      <a:pt x="92" y="48"/>
                    </a:cubicBezTo>
                    <a:cubicBezTo>
                      <a:pt x="92" y="30"/>
                      <a:pt x="78" y="16"/>
                      <a:pt x="60" y="16"/>
                    </a:cubicBezTo>
                    <a:cubicBezTo>
                      <a:pt x="42" y="16"/>
                      <a:pt x="28" y="30"/>
                      <a:pt x="28" y="48"/>
                    </a:cubicBezTo>
                    <a:cubicBezTo>
                      <a:pt x="28" y="60"/>
                      <a:pt x="34" y="70"/>
                      <a:pt x="43" y="75"/>
                    </a:cubicBezTo>
                    <a:cubicBezTo>
                      <a:pt x="29" y="81"/>
                      <a:pt x="18" y="95"/>
                      <a:pt x="16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2" y="95"/>
                      <a:pt x="91" y="81"/>
                      <a:pt x="77" y="75"/>
                    </a:cubicBezTo>
                    <a:moveTo>
                      <a:pt x="60" y="72"/>
                    </a:moveTo>
                    <a:cubicBezTo>
                      <a:pt x="47" y="72"/>
                      <a:pt x="36" y="61"/>
                      <a:pt x="36" y="48"/>
                    </a:cubicBezTo>
                    <a:cubicBezTo>
                      <a:pt x="36" y="35"/>
                      <a:pt x="47" y="24"/>
                      <a:pt x="60" y="24"/>
                    </a:cubicBezTo>
                    <a:cubicBezTo>
                      <a:pt x="73" y="24"/>
                      <a:pt x="84" y="35"/>
                      <a:pt x="84" y="48"/>
                    </a:cubicBezTo>
                    <a:cubicBezTo>
                      <a:pt x="84" y="61"/>
                      <a:pt x="73" y="72"/>
                      <a:pt x="60" y="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622100" y="4173041"/>
            <a:ext cx="2754425" cy="2091212"/>
            <a:chOff x="605676" y="4091589"/>
            <a:chExt cx="2700662" cy="2050394"/>
          </a:xfrm>
        </p:grpSpPr>
        <p:sp>
          <p:nvSpPr>
            <p:cNvPr id="11" name="TextBox 10"/>
            <p:cNvSpPr txBox="1"/>
            <p:nvPr/>
          </p:nvSpPr>
          <p:spPr>
            <a:xfrm>
              <a:off x="605676" y="5039124"/>
              <a:ext cx="2700662" cy="1044653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 dirty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Reasoning</a:t>
              </a:r>
            </a:p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endParaRPr lang="en-US" sz="2448" kern="0" spc="5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2923" y="5558940"/>
              <a:ext cx="2646169" cy="583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 dirty="0">
                  <a:gradFill>
                    <a:gsLst>
                      <a:gs pos="5195">
                        <a:prstClr val="white"/>
                      </a:gs>
                      <a:gs pos="18000">
                        <a:prstClr val="white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Learn and form conclusions with imperfect data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517028" y="4091589"/>
              <a:ext cx="877959" cy="877957"/>
              <a:chOff x="1517027" y="4091589"/>
              <a:chExt cx="877959" cy="877957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517027" y="4091589"/>
                <a:ext cx="877959" cy="877957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Intelligence">
                <a:extLst/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5687" y="4347687"/>
                <a:ext cx="380638" cy="365760"/>
              </a:xfrm>
              <a:custGeom>
                <a:avLst/>
                <a:gdLst>
                  <a:gd name="T0" fmla="*/ 90 w 347"/>
                  <a:gd name="T1" fmla="*/ 24 h 333"/>
                  <a:gd name="T2" fmla="*/ 114 w 347"/>
                  <a:gd name="T3" fmla="*/ 0 h 333"/>
                  <a:gd name="T4" fmla="*/ 138 w 347"/>
                  <a:gd name="T5" fmla="*/ 24 h 333"/>
                  <a:gd name="T6" fmla="*/ 114 w 347"/>
                  <a:gd name="T7" fmla="*/ 49 h 333"/>
                  <a:gd name="T8" fmla="*/ 90 w 347"/>
                  <a:gd name="T9" fmla="*/ 24 h 333"/>
                  <a:gd name="T10" fmla="*/ 0 w 347"/>
                  <a:gd name="T11" fmla="*/ 146 h 333"/>
                  <a:gd name="T12" fmla="*/ 37 w 347"/>
                  <a:gd name="T13" fmla="*/ 183 h 333"/>
                  <a:gd name="T14" fmla="*/ 75 w 347"/>
                  <a:gd name="T15" fmla="*/ 146 h 333"/>
                  <a:gd name="T16" fmla="*/ 37 w 347"/>
                  <a:gd name="T17" fmla="*/ 108 h 333"/>
                  <a:gd name="T18" fmla="*/ 0 w 347"/>
                  <a:gd name="T19" fmla="*/ 146 h 333"/>
                  <a:gd name="T20" fmla="*/ 60 w 347"/>
                  <a:gd name="T21" fmla="*/ 273 h 333"/>
                  <a:gd name="T22" fmla="*/ 119 w 347"/>
                  <a:gd name="T23" fmla="*/ 333 h 333"/>
                  <a:gd name="T24" fmla="*/ 179 w 347"/>
                  <a:gd name="T25" fmla="*/ 273 h 333"/>
                  <a:gd name="T26" fmla="*/ 119 w 347"/>
                  <a:gd name="T27" fmla="*/ 213 h 333"/>
                  <a:gd name="T28" fmla="*/ 60 w 347"/>
                  <a:gd name="T29" fmla="*/ 273 h 333"/>
                  <a:gd name="T30" fmla="*/ 134 w 347"/>
                  <a:gd name="T31" fmla="*/ 110 h 333"/>
                  <a:gd name="T32" fmla="*/ 174 w 347"/>
                  <a:gd name="T33" fmla="*/ 149 h 333"/>
                  <a:gd name="T34" fmla="*/ 213 w 347"/>
                  <a:gd name="T35" fmla="*/ 110 h 333"/>
                  <a:gd name="T36" fmla="*/ 174 w 347"/>
                  <a:gd name="T37" fmla="*/ 71 h 333"/>
                  <a:gd name="T38" fmla="*/ 134 w 347"/>
                  <a:gd name="T39" fmla="*/ 110 h 333"/>
                  <a:gd name="T40" fmla="*/ 228 w 347"/>
                  <a:gd name="T41" fmla="*/ 241 h 333"/>
                  <a:gd name="T42" fmla="*/ 287 w 347"/>
                  <a:gd name="T43" fmla="*/ 303 h 333"/>
                  <a:gd name="T44" fmla="*/ 347 w 347"/>
                  <a:gd name="T45" fmla="*/ 241 h 333"/>
                  <a:gd name="T46" fmla="*/ 287 w 347"/>
                  <a:gd name="T47" fmla="*/ 179 h 333"/>
                  <a:gd name="T48" fmla="*/ 228 w 347"/>
                  <a:gd name="T49" fmla="*/ 241 h 333"/>
                  <a:gd name="T50" fmla="*/ 228 w 347"/>
                  <a:gd name="T51" fmla="*/ 250 h 333"/>
                  <a:gd name="T52" fmla="*/ 178 w 347"/>
                  <a:gd name="T53" fmla="*/ 262 h 333"/>
                  <a:gd name="T54" fmla="*/ 74 w 347"/>
                  <a:gd name="T55" fmla="*/ 139 h 333"/>
                  <a:gd name="T56" fmla="*/ 136 w 347"/>
                  <a:gd name="T57" fmla="*/ 120 h 333"/>
                  <a:gd name="T58" fmla="*/ 137 w 347"/>
                  <a:gd name="T59" fmla="*/ 216 h 333"/>
                  <a:gd name="T60" fmla="*/ 162 w 347"/>
                  <a:gd name="T61" fmla="*/ 148 h 333"/>
                  <a:gd name="T62" fmla="*/ 86 w 347"/>
                  <a:gd name="T63" fmla="*/ 223 h 333"/>
                  <a:gd name="T64" fmla="*/ 57 w 347"/>
                  <a:gd name="T65" fmla="*/ 177 h 333"/>
                  <a:gd name="T66" fmla="*/ 232 w 347"/>
                  <a:gd name="T67" fmla="*/ 217 h 333"/>
                  <a:gd name="T68" fmla="*/ 71 w 347"/>
                  <a:gd name="T69" fmla="*/ 161 h 333"/>
                  <a:gd name="T70" fmla="*/ 102 w 347"/>
                  <a:gd name="T71" fmla="*/ 46 h 333"/>
                  <a:gd name="T72" fmla="*/ 58 w 347"/>
                  <a:gd name="T73" fmla="*/ 115 h 333"/>
                  <a:gd name="T74" fmla="*/ 249 w 347"/>
                  <a:gd name="T75" fmla="*/ 194 h 333"/>
                  <a:gd name="T76" fmla="*/ 200 w 347"/>
                  <a:gd name="T77" fmla="*/ 139 h 333"/>
                  <a:gd name="T78" fmla="*/ 112 w 347"/>
                  <a:gd name="T79" fmla="*/ 213 h 333"/>
                  <a:gd name="T80" fmla="*/ 114 w 347"/>
                  <a:gd name="T81" fmla="*/ 49 h 333"/>
                  <a:gd name="T82" fmla="*/ 126 w 347"/>
                  <a:gd name="T83" fmla="*/ 45 h 333"/>
                  <a:gd name="T84" fmla="*/ 151 w 347"/>
                  <a:gd name="T85" fmla="*/ 7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7" h="333">
                    <a:moveTo>
                      <a:pt x="90" y="24"/>
                    </a:moveTo>
                    <a:cubicBezTo>
                      <a:pt x="90" y="11"/>
                      <a:pt x="100" y="0"/>
                      <a:pt x="114" y="0"/>
                    </a:cubicBezTo>
                    <a:cubicBezTo>
                      <a:pt x="127" y="0"/>
                      <a:pt x="138" y="11"/>
                      <a:pt x="138" y="24"/>
                    </a:cubicBezTo>
                    <a:cubicBezTo>
                      <a:pt x="138" y="38"/>
                      <a:pt x="127" y="49"/>
                      <a:pt x="114" y="49"/>
                    </a:cubicBezTo>
                    <a:cubicBezTo>
                      <a:pt x="100" y="49"/>
                      <a:pt x="90" y="38"/>
                      <a:pt x="90" y="24"/>
                    </a:cubicBezTo>
                    <a:close/>
                    <a:moveTo>
                      <a:pt x="0" y="146"/>
                    </a:moveTo>
                    <a:cubicBezTo>
                      <a:pt x="0" y="166"/>
                      <a:pt x="17" y="183"/>
                      <a:pt x="37" y="183"/>
                    </a:cubicBezTo>
                    <a:cubicBezTo>
                      <a:pt x="58" y="183"/>
                      <a:pt x="75" y="166"/>
                      <a:pt x="75" y="146"/>
                    </a:cubicBezTo>
                    <a:cubicBezTo>
                      <a:pt x="75" y="125"/>
                      <a:pt x="58" y="108"/>
                      <a:pt x="37" y="108"/>
                    </a:cubicBezTo>
                    <a:cubicBezTo>
                      <a:pt x="17" y="108"/>
                      <a:pt x="0" y="125"/>
                      <a:pt x="0" y="146"/>
                    </a:cubicBezTo>
                    <a:close/>
                    <a:moveTo>
                      <a:pt x="60" y="273"/>
                    </a:moveTo>
                    <a:cubicBezTo>
                      <a:pt x="60" y="306"/>
                      <a:pt x="86" y="333"/>
                      <a:pt x="119" y="333"/>
                    </a:cubicBezTo>
                    <a:cubicBezTo>
                      <a:pt x="152" y="333"/>
                      <a:pt x="179" y="306"/>
                      <a:pt x="179" y="273"/>
                    </a:cubicBezTo>
                    <a:cubicBezTo>
                      <a:pt x="179" y="240"/>
                      <a:pt x="152" y="213"/>
                      <a:pt x="119" y="213"/>
                    </a:cubicBezTo>
                    <a:cubicBezTo>
                      <a:pt x="86" y="213"/>
                      <a:pt x="60" y="240"/>
                      <a:pt x="60" y="273"/>
                    </a:cubicBezTo>
                    <a:close/>
                    <a:moveTo>
                      <a:pt x="134" y="110"/>
                    </a:moveTo>
                    <a:cubicBezTo>
                      <a:pt x="134" y="132"/>
                      <a:pt x="152" y="149"/>
                      <a:pt x="174" y="149"/>
                    </a:cubicBezTo>
                    <a:cubicBezTo>
                      <a:pt x="195" y="149"/>
                      <a:pt x="213" y="132"/>
                      <a:pt x="213" y="110"/>
                    </a:cubicBezTo>
                    <a:cubicBezTo>
                      <a:pt x="213" y="89"/>
                      <a:pt x="195" y="71"/>
                      <a:pt x="174" y="71"/>
                    </a:cubicBezTo>
                    <a:cubicBezTo>
                      <a:pt x="152" y="71"/>
                      <a:pt x="134" y="89"/>
                      <a:pt x="134" y="110"/>
                    </a:cubicBezTo>
                    <a:close/>
                    <a:moveTo>
                      <a:pt x="228" y="241"/>
                    </a:moveTo>
                    <a:cubicBezTo>
                      <a:pt x="228" y="275"/>
                      <a:pt x="254" y="303"/>
                      <a:pt x="287" y="303"/>
                    </a:cubicBezTo>
                    <a:cubicBezTo>
                      <a:pt x="320" y="303"/>
                      <a:pt x="347" y="275"/>
                      <a:pt x="347" y="241"/>
                    </a:cubicBezTo>
                    <a:cubicBezTo>
                      <a:pt x="347" y="207"/>
                      <a:pt x="320" y="179"/>
                      <a:pt x="287" y="179"/>
                    </a:cubicBezTo>
                    <a:cubicBezTo>
                      <a:pt x="254" y="179"/>
                      <a:pt x="228" y="207"/>
                      <a:pt x="228" y="241"/>
                    </a:cubicBezTo>
                    <a:close/>
                    <a:moveTo>
                      <a:pt x="228" y="250"/>
                    </a:moveTo>
                    <a:cubicBezTo>
                      <a:pt x="178" y="262"/>
                      <a:pt x="178" y="262"/>
                      <a:pt x="178" y="262"/>
                    </a:cubicBezTo>
                    <a:moveTo>
                      <a:pt x="74" y="139"/>
                    </a:moveTo>
                    <a:cubicBezTo>
                      <a:pt x="136" y="120"/>
                      <a:pt x="136" y="120"/>
                      <a:pt x="136" y="120"/>
                    </a:cubicBezTo>
                    <a:moveTo>
                      <a:pt x="137" y="216"/>
                    </a:moveTo>
                    <a:cubicBezTo>
                      <a:pt x="162" y="148"/>
                      <a:pt x="162" y="148"/>
                      <a:pt x="162" y="148"/>
                    </a:cubicBezTo>
                    <a:moveTo>
                      <a:pt x="86" y="223"/>
                    </a:moveTo>
                    <a:cubicBezTo>
                      <a:pt x="57" y="177"/>
                      <a:pt x="57" y="177"/>
                      <a:pt x="57" y="177"/>
                    </a:cubicBezTo>
                    <a:moveTo>
                      <a:pt x="232" y="217"/>
                    </a:moveTo>
                    <a:cubicBezTo>
                      <a:pt x="71" y="161"/>
                      <a:pt x="71" y="161"/>
                      <a:pt x="71" y="161"/>
                    </a:cubicBezTo>
                    <a:moveTo>
                      <a:pt x="102" y="46"/>
                    </a:moveTo>
                    <a:cubicBezTo>
                      <a:pt x="58" y="115"/>
                      <a:pt x="58" y="115"/>
                      <a:pt x="58" y="115"/>
                    </a:cubicBezTo>
                    <a:moveTo>
                      <a:pt x="249" y="194"/>
                    </a:moveTo>
                    <a:cubicBezTo>
                      <a:pt x="200" y="139"/>
                      <a:pt x="200" y="139"/>
                      <a:pt x="200" y="139"/>
                    </a:cubicBezTo>
                    <a:moveTo>
                      <a:pt x="112" y="213"/>
                    </a:moveTo>
                    <a:cubicBezTo>
                      <a:pt x="114" y="49"/>
                      <a:pt x="114" y="49"/>
                      <a:pt x="114" y="49"/>
                    </a:cubicBezTo>
                    <a:moveTo>
                      <a:pt x="126" y="45"/>
                    </a:moveTo>
                    <a:cubicBezTo>
                      <a:pt x="151" y="78"/>
                      <a:pt x="151" y="78"/>
                      <a:pt x="151" y="78"/>
                    </a:cubicBezTo>
                  </a:path>
                </a:pathLst>
              </a:custGeom>
              <a:noFill/>
              <a:ln w="1905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918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551594" y="2582862"/>
            <a:ext cx="9333286" cy="2099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9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Artificial Intelligence</a:t>
            </a:r>
          </a:p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“Intelligence exhibited by machines […] mimicking functions associated with human minds” </a:t>
            </a:r>
            <a:b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32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- Wikipedia</a:t>
            </a:r>
            <a:endParaRPr lang="en-US" sz="2800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7472E-6 L 0 -0.226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9668 L 0 -2.17885E-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3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60991E-6 -3.62233E-6 L -3.60991E-6 0.06787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60991E-6 -3.62233E-6 L -3.60991E-6 0.06787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60991E-6 -3.62233E-6 L -3.60991E-6 0.06787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" y="1"/>
            <a:ext cx="12434712" cy="699452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 bwMode="auto">
          <a:xfrm>
            <a:off x="881" y="0"/>
            <a:ext cx="12434712" cy="7020996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4497415" y="2470402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Shakey reasoning robot</a:t>
            </a:r>
            <a:endParaRPr lang="en-US" sz="102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1969</a:t>
            </a:r>
            <a:endParaRPr lang="en-US" sz="102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2394679" y="3691396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AT&amp;T Voder</a:t>
            </a:r>
            <a:endParaRPr lang="en-US" sz="102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1939</a:t>
            </a:r>
            <a:endParaRPr lang="en-US" sz="102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5416630" y="3938312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GUI </a:t>
            </a:r>
            <a:endParaRPr lang="en-US" sz="102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1981</a:t>
            </a:r>
            <a:endParaRPr lang="en-US" sz="102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Oval 94"/>
          <p:cNvSpPr/>
          <p:nvPr/>
        </p:nvSpPr>
        <p:spPr bwMode="auto">
          <a:xfrm>
            <a:off x="6138210" y="1813321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Sphinx voice </a:t>
            </a:r>
            <a:b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recognition</a:t>
            </a:r>
            <a:endParaRPr lang="en-US" sz="102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1992</a:t>
            </a:r>
            <a:endParaRPr lang="en-US" sz="102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6737115" y="3269313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VaMP self-driving car </a:t>
            </a:r>
            <a:endParaRPr lang="en-US" sz="102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1994</a:t>
            </a:r>
            <a:endParaRPr lang="en-US" sz="102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1329060" y="2500947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Grant calculator</a:t>
            </a: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1877</a:t>
            </a:r>
          </a:p>
        </p:txBody>
      </p:sp>
      <p:sp>
        <p:nvSpPr>
          <p:cNvPr id="99" name="Rectangle 98"/>
          <p:cNvSpPr/>
          <p:nvPr/>
        </p:nvSpPr>
        <p:spPr>
          <a:xfrm>
            <a:off x="8026667" y="2819742"/>
            <a:ext cx="1804880" cy="295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51304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Compute power</a:t>
            </a:r>
          </a:p>
        </p:txBody>
      </p:sp>
      <p:sp>
        <p:nvSpPr>
          <p:cNvPr id="84" name="Freeform: Shape 83"/>
          <p:cNvSpPr/>
          <p:nvPr/>
        </p:nvSpPr>
        <p:spPr bwMode="auto">
          <a:xfrm>
            <a:off x="10269999" y="410288"/>
            <a:ext cx="2166846" cy="4240724"/>
          </a:xfrm>
          <a:custGeom>
            <a:avLst/>
            <a:gdLst>
              <a:gd name="connsiteX0" fmla="*/ 2124546 w 2124552"/>
              <a:gd name="connsiteY0" fmla="*/ 0 h 4309204"/>
              <a:gd name="connsiteX1" fmla="*/ 2120341 w 2124552"/>
              <a:gd name="connsiteY1" fmla="*/ 3735089 h 4309204"/>
              <a:gd name="connsiteX2" fmla="*/ 2120113 w 2124552"/>
              <a:gd name="connsiteY2" fmla="*/ 3963333 h 4309204"/>
              <a:gd name="connsiteX3" fmla="*/ 61596 w 2124552"/>
              <a:gd name="connsiteY3" fmla="*/ 4157950 h 4309204"/>
              <a:gd name="connsiteX4" fmla="*/ 66876 w 2124552"/>
              <a:gd name="connsiteY4" fmla="*/ 4184105 h 4309204"/>
              <a:gd name="connsiteX5" fmla="*/ 43140 w 2124552"/>
              <a:gd name="connsiteY5" fmla="*/ 4301675 h 4309204"/>
              <a:gd name="connsiteX6" fmla="*/ 39053 w 2124552"/>
              <a:gd name="connsiteY6" fmla="*/ 4309204 h 4309204"/>
              <a:gd name="connsiteX7" fmla="*/ 52064 w 2124552"/>
              <a:gd name="connsiteY7" fmla="*/ 4267289 h 4309204"/>
              <a:gd name="connsiteX8" fmla="*/ 58201 w 2124552"/>
              <a:gd name="connsiteY8" fmla="*/ 4206416 h 4309204"/>
              <a:gd name="connsiteX9" fmla="*/ 6616 w 2124552"/>
              <a:gd name="connsiteY9" fmla="*/ 4037540 h 4309204"/>
              <a:gd name="connsiteX10" fmla="*/ 0 w 2124552"/>
              <a:gd name="connsiteY10" fmla="*/ 4029521 h 4309204"/>
              <a:gd name="connsiteX11" fmla="*/ 2124546 w 2124552"/>
              <a:gd name="connsiteY11" fmla="*/ 0 h 4309204"/>
              <a:gd name="connsiteX0" fmla="*/ 2124546 w 2124552"/>
              <a:gd name="connsiteY0" fmla="*/ 0 h 4301675"/>
              <a:gd name="connsiteX1" fmla="*/ 2120341 w 2124552"/>
              <a:gd name="connsiteY1" fmla="*/ 3735089 h 4301675"/>
              <a:gd name="connsiteX2" fmla="*/ 2120113 w 2124552"/>
              <a:gd name="connsiteY2" fmla="*/ 3963333 h 4301675"/>
              <a:gd name="connsiteX3" fmla="*/ 61596 w 2124552"/>
              <a:gd name="connsiteY3" fmla="*/ 4157950 h 4301675"/>
              <a:gd name="connsiteX4" fmla="*/ 66876 w 2124552"/>
              <a:gd name="connsiteY4" fmla="*/ 4184105 h 4301675"/>
              <a:gd name="connsiteX5" fmla="*/ 43140 w 2124552"/>
              <a:gd name="connsiteY5" fmla="*/ 4301675 h 4301675"/>
              <a:gd name="connsiteX6" fmla="*/ 52064 w 2124552"/>
              <a:gd name="connsiteY6" fmla="*/ 4267289 h 4301675"/>
              <a:gd name="connsiteX7" fmla="*/ 58201 w 2124552"/>
              <a:gd name="connsiteY7" fmla="*/ 4206416 h 4301675"/>
              <a:gd name="connsiteX8" fmla="*/ 6616 w 2124552"/>
              <a:gd name="connsiteY8" fmla="*/ 4037540 h 4301675"/>
              <a:gd name="connsiteX9" fmla="*/ 0 w 2124552"/>
              <a:gd name="connsiteY9" fmla="*/ 4029521 h 4301675"/>
              <a:gd name="connsiteX10" fmla="*/ 2124546 w 2124552"/>
              <a:gd name="connsiteY10" fmla="*/ 0 h 4301675"/>
              <a:gd name="connsiteX0" fmla="*/ 2124546 w 2124552"/>
              <a:gd name="connsiteY0" fmla="*/ 0 h 4267289"/>
              <a:gd name="connsiteX1" fmla="*/ 2120341 w 2124552"/>
              <a:gd name="connsiteY1" fmla="*/ 3735089 h 4267289"/>
              <a:gd name="connsiteX2" fmla="*/ 2120113 w 2124552"/>
              <a:gd name="connsiteY2" fmla="*/ 3963333 h 4267289"/>
              <a:gd name="connsiteX3" fmla="*/ 61596 w 2124552"/>
              <a:gd name="connsiteY3" fmla="*/ 4157950 h 4267289"/>
              <a:gd name="connsiteX4" fmla="*/ 66876 w 2124552"/>
              <a:gd name="connsiteY4" fmla="*/ 4184105 h 4267289"/>
              <a:gd name="connsiteX5" fmla="*/ 52064 w 2124552"/>
              <a:gd name="connsiteY5" fmla="*/ 4267289 h 4267289"/>
              <a:gd name="connsiteX6" fmla="*/ 58201 w 2124552"/>
              <a:gd name="connsiteY6" fmla="*/ 4206416 h 4267289"/>
              <a:gd name="connsiteX7" fmla="*/ 6616 w 2124552"/>
              <a:gd name="connsiteY7" fmla="*/ 4037540 h 4267289"/>
              <a:gd name="connsiteX8" fmla="*/ 0 w 2124552"/>
              <a:gd name="connsiteY8" fmla="*/ 4029521 h 4267289"/>
              <a:gd name="connsiteX9" fmla="*/ 2124546 w 2124552"/>
              <a:gd name="connsiteY9" fmla="*/ 0 h 4267289"/>
              <a:gd name="connsiteX0" fmla="*/ 2124546 w 2124552"/>
              <a:gd name="connsiteY0" fmla="*/ 0 h 4214400"/>
              <a:gd name="connsiteX1" fmla="*/ 2120341 w 2124552"/>
              <a:gd name="connsiteY1" fmla="*/ 3735089 h 4214400"/>
              <a:gd name="connsiteX2" fmla="*/ 2120113 w 2124552"/>
              <a:gd name="connsiteY2" fmla="*/ 3963333 h 4214400"/>
              <a:gd name="connsiteX3" fmla="*/ 61596 w 2124552"/>
              <a:gd name="connsiteY3" fmla="*/ 4157950 h 4214400"/>
              <a:gd name="connsiteX4" fmla="*/ 66876 w 2124552"/>
              <a:gd name="connsiteY4" fmla="*/ 4184105 h 4214400"/>
              <a:gd name="connsiteX5" fmla="*/ 58201 w 2124552"/>
              <a:gd name="connsiteY5" fmla="*/ 4206416 h 4214400"/>
              <a:gd name="connsiteX6" fmla="*/ 6616 w 2124552"/>
              <a:gd name="connsiteY6" fmla="*/ 4037540 h 4214400"/>
              <a:gd name="connsiteX7" fmla="*/ 0 w 2124552"/>
              <a:gd name="connsiteY7" fmla="*/ 4029521 h 4214400"/>
              <a:gd name="connsiteX8" fmla="*/ 2124546 w 2124552"/>
              <a:gd name="connsiteY8" fmla="*/ 0 h 4214400"/>
              <a:gd name="connsiteX0" fmla="*/ 2124546 w 2124552"/>
              <a:gd name="connsiteY0" fmla="*/ 0 h 4184105"/>
              <a:gd name="connsiteX1" fmla="*/ 2120341 w 2124552"/>
              <a:gd name="connsiteY1" fmla="*/ 3735089 h 4184105"/>
              <a:gd name="connsiteX2" fmla="*/ 2120113 w 2124552"/>
              <a:gd name="connsiteY2" fmla="*/ 3963333 h 4184105"/>
              <a:gd name="connsiteX3" fmla="*/ 61596 w 2124552"/>
              <a:gd name="connsiteY3" fmla="*/ 4157950 h 4184105"/>
              <a:gd name="connsiteX4" fmla="*/ 66876 w 2124552"/>
              <a:gd name="connsiteY4" fmla="*/ 4184105 h 4184105"/>
              <a:gd name="connsiteX5" fmla="*/ 6616 w 2124552"/>
              <a:gd name="connsiteY5" fmla="*/ 4037540 h 4184105"/>
              <a:gd name="connsiteX6" fmla="*/ 0 w 2124552"/>
              <a:gd name="connsiteY6" fmla="*/ 4029521 h 4184105"/>
              <a:gd name="connsiteX7" fmla="*/ 2124546 w 2124552"/>
              <a:gd name="connsiteY7" fmla="*/ 0 h 4184105"/>
              <a:gd name="connsiteX0" fmla="*/ 2124546 w 2124552"/>
              <a:gd name="connsiteY0" fmla="*/ 0 h 4157950"/>
              <a:gd name="connsiteX1" fmla="*/ 2120341 w 2124552"/>
              <a:gd name="connsiteY1" fmla="*/ 3735089 h 4157950"/>
              <a:gd name="connsiteX2" fmla="*/ 2120113 w 2124552"/>
              <a:gd name="connsiteY2" fmla="*/ 3963333 h 4157950"/>
              <a:gd name="connsiteX3" fmla="*/ 61596 w 2124552"/>
              <a:gd name="connsiteY3" fmla="*/ 4157950 h 4157950"/>
              <a:gd name="connsiteX4" fmla="*/ 6616 w 2124552"/>
              <a:gd name="connsiteY4" fmla="*/ 4037540 h 4157950"/>
              <a:gd name="connsiteX5" fmla="*/ 0 w 2124552"/>
              <a:gd name="connsiteY5" fmla="*/ 4029521 h 4157950"/>
              <a:gd name="connsiteX6" fmla="*/ 2124546 w 2124552"/>
              <a:gd name="connsiteY6" fmla="*/ 0 h 4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552" h="4157950">
                <a:moveTo>
                  <a:pt x="2124546" y="0"/>
                </a:moveTo>
                <a:cubicBezTo>
                  <a:pt x="2124712" y="1431986"/>
                  <a:pt x="2121742" y="2490059"/>
                  <a:pt x="2120341" y="3735089"/>
                </a:cubicBezTo>
                <a:lnTo>
                  <a:pt x="2120113" y="3963333"/>
                </a:lnTo>
                <a:lnTo>
                  <a:pt x="61596" y="4157950"/>
                </a:lnTo>
                <a:lnTo>
                  <a:pt x="6616" y="4037540"/>
                </a:lnTo>
                <a:lnTo>
                  <a:pt x="0" y="4029521"/>
                </a:lnTo>
                <a:lnTo>
                  <a:pt x="2124546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solidFill>
              <a:schemeClr val="bg2"/>
            </a:solidFill>
          </a:ln>
        </p:spPr>
        <p:txBody>
          <a:bodyPr wrap="square" lIns="186521" tIns="149217" rIns="186521" bIns="149217" rtlCol="0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endParaRPr lang="en-US" sz="2448" dirty="0" err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946731" y="3429555"/>
            <a:ext cx="884816" cy="2958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51304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Big Data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8763619" y="2149384"/>
            <a:ext cx="1067928" cy="497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51304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Powerful </a:t>
            </a:r>
            <a:r>
              <a:rPr lang="en-US" sz="142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/>
            </a:r>
            <a:br>
              <a:rPr lang="en-US" sz="142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</a:br>
            <a:r>
              <a:rPr lang="en-US" sz="142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a</a:t>
            </a:r>
            <a:r>
              <a:rPr lang="en-US" sz="142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lgorithms</a:t>
            </a:r>
            <a:endParaRPr lang="en-US" sz="14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0162564" y="978014"/>
            <a:ext cx="1885215" cy="3534702"/>
            <a:chOff x="10172391" y="1176480"/>
            <a:chExt cx="1848418" cy="3465709"/>
          </a:xfrm>
        </p:grpSpPr>
        <p:sp>
          <p:nvSpPr>
            <p:cNvPr id="103" name="Freeform 102"/>
            <p:cNvSpPr/>
            <p:nvPr/>
          </p:nvSpPr>
          <p:spPr bwMode="auto">
            <a:xfrm flipV="1">
              <a:off x="10236541" y="1176480"/>
              <a:ext cx="1784268" cy="3418002"/>
            </a:xfrm>
            <a:custGeom>
              <a:avLst/>
              <a:gdLst>
                <a:gd name="connsiteX0" fmla="*/ 0 w 3192378"/>
                <a:gd name="connsiteY0" fmla="*/ 0 h 818147"/>
                <a:gd name="connsiteX1" fmla="*/ 2374231 w 3192378"/>
                <a:gd name="connsiteY1" fmla="*/ 0 h 818147"/>
                <a:gd name="connsiteX2" fmla="*/ 3192378 w 3192378"/>
                <a:gd name="connsiteY2" fmla="*/ 818147 h 818147"/>
                <a:gd name="connsiteX0" fmla="*/ 0 w 4731315"/>
                <a:gd name="connsiteY0" fmla="*/ 0 h 2357084"/>
                <a:gd name="connsiteX1" fmla="*/ 2374231 w 4731315"/>
                <a:gd name="connsiteY1" fmla="*/ 0 h 2357084"/>
                <a:gd name="connsiteX2" fmla="*/ 4731315 w 4731315"/>
                <a:gd name="connsiteY2" fmla="*/ 2357084 h 2357084"/>
                <a:gd name="connsiteX0" fmla="*/ 0 w 5028302"/>
                <a:gd name="connsiteY0" fmla="*/ 6750 h 2357084"/>
                <a:gd name="connsiteX1" fmla="*/ 2671218 w 5028302"/>
                <a:gd name="connsiteY1" fmla="*/ 0 h 2357084"/>
                <a:gd name="connsiteX2" fmla="*/ 5028302 w 5028302"/>
                <a:gd name="connsiteY2" fmla="*/ 2357084 h 2357084"/>
                <a:gd name="connsiteX0" fmla="*/ 0 w 5183546"/>
                <a:gd name="connsiteY0" fmla="*/ 6750 h 2357084"/>
                <a:gd name="connsiteX1" fmla="*/ 2826462 w 5183546"/>
                <a:gd name="connsiteY1" fmla="*/ 0 h 2357084"/>
                <a:gd name="connsiteX2" fmla="*/ 5183546 w 5183546"/>
                <a:gd name="connsiteY2" fmla="*/ 2357084 h 2357084"/>
                <a:gd name="connsiteX0" fmla="*/ 0 w 2357084"/>
                <a:gd name="connsiteY0" fmla="*/ 0 h 2357084"/>
                <a:gd name="connsiteX1" fmla="*/ 2357084 w 2357084"/>
                <a:gd name="connsiteY1" fmla="*/ 2357084 h 23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7084" h="2357084">
                  <a:moveTo>
                    <a:pt x="0" y="0"/>
                  </a:moveTo>
                  <a:lnTo>
                    <a:pt x="2357084" y="2357084"/>
                  </a:lnTo>
                </a:path>
              </a:pathLst>
            </a:custGeom>
            <a:noFill/>
            <a:ln w="19050">
              <a:solidFill>
                <a:schemeClr val="bg2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4" name="Freeform 103"/>
            <p:cNvSpPr/>
            <p:nvPr/>
          </p:nvSpPr>
          <p:spPr bwMode="auto">
            <a:xfrm flipV="1">
              <a:off x="10172391" y="1501713"/>
              <a:ext cx="1593735" cy="3053011"/>
            </a:xfrm>
            <a:custGeom>
              <a:avLst/>
              <a:gdLst>
                <a:gd name="connsiteX0" fmla="*/ 0 w 3192378"/>
                <a:gd name="connsiteY0" fmla="*/ 0 h 818147"/>
                <a:gd name="connsiteX1" fmla="*/ 2374231 w 3192378"/>
                <a:gd name="connsiteY1" fmla="*/ 0 h 818147"/>
                <a:gd name="connsiteX2" fmla="*/ 3192378 w 3192378"/>
                <a:gd name="connsiteY2" fmla="*/ 818147 h 818147"/>
                <a:gd name="connsiteX0" fmla="*/ 0 w 4731315"/>
                <a:gd name="connsiteY0" fmla="*/ 0 h 2357084"/>
                <a:gd name="connsiteX1" fmla="*/ 2374231 w 4731315"/>
                <a:gd name="connsiteY1" fmla="*/ 0 h 2357084"/>
                <a:gd name="connsiteX2" fmla="*/ 4731315 w 4731315"/>
                <a:gd name="connsiteY2" fmla="*/ 2357084 h 2357084"/>
                <a:gd name="connsiteX0" fmla="*/ 0 w 5028302"/>
                <a:gd name="connsiteY0" fmla="*/ 6750 h 2357084"/>
                <a:gd name="connsiteX1" fmla="*/ 2671218 w 5028302"/>
                <a:gd name="connsiteY1" fmla="*/ 0 h 2357084"/>
                <a:gd name="connsiteX2" fmla="*/ 5028302 w 5028302"/>
                <a:gd name="connsiteY2" fmla="*/ 2357084 h 2357084"/>
                <a:gd name="connsiteX0" fmla="*/ 0 w 5183546"/>
                <a:gd name="connsiteY0" fmla="*/ 6750 h 2357084"/>
                <a:gd name="connsiteX1" fmla="*/ 2826462 w 5183546"/>
                <a:gd name="connsiteY1" fmla="*/ 0 h 2357084"/>
                <a:gd name="connsiteX2" fmla="*/ 5183546 w 5183546"/>
                <a:gd name="connsiteY2" fmla="*/ 2357084 h 2357084"/>
                <a:gd name="connsiteX0" fmla="*/ 0 w 2357084"/>
                <a:gd name="connsiteY0" fmla="*/ 0 h 2357084"/>
                <a:gd name="connsiteX1" fmla="*/ 2357084 w 2357084"/>
                <a:gd name="connsiteY1" fmla="*/ 2357084 h 23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7084" h="2357084">
                  <a:moveTo>
                    <a:pt x="0" y="0"/>
                  </a:moveTo>
                  <a:lnTo>
                    <a:pt x="2357084" y="2357084"/>
                  </a:lnTo>
                </a:path>
              </a:pathLst>
            </a:custGeom>
            <a:noFill/>
            <a:ln w="19050">
              <a:solidFill>
                <a:schemeClr val="bg2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5" name="Freeform 104"/>
            <p:cNvSpPr/>
            <p:nvPr/>
          </p:nvSpPr>
          <p:spPr bwMode="auto">
            <a:xfrm flipV="1">
              <a:off x="10283708" y="1411745"/>
              <a:ext cx="1700922" cy="3230444"/>
            </a:xfrm>
            <a:custGeom>
              <a:avLst/>
              <a:gdLst>
                <a:gd name="connsiteX0" fmla="*/ 0 w 3192378"/>
                <a:gd name="connsiteY0" fmla="*/ 0 h 818147"/>
                <a:gd name="connsiteX1" fmla="*/ 2374231 w 3192378"/>
                <a:gd name="connsiteY1" fmla="*/ 0 h 818147"/>
                <a:gd name="connsiteX2" fmla="*/ 3192378 w 3192378"/>
                <a:gd name="connsiteY2" fmla="*/ 818147 h 818147"/>
                <a:gd name="connsiteX0" fmla="*/ 0 w 4731315"/>
                <a:gd name="connsiteY0" fmla="*/ 0 h 2357084"/>
                <a:gd name="connsiteX1" fmla="*/ 2374231 w 4731315"/>
                <a:gd name="connsiteY1" fmla="*/ 0 h 2357084"/>
                <a:gd name="connsiteX2" fmla="*/ 4731315 w 4731315"/>
                <a:gd name="connsiteY2" fmla="*/ 2357084 h 2357084"/>
                <a:gd name="connsiteX0" fmla="*/ 0 w 5028302"/>
                <a:gd name="connsiteY0" fmla="*/ 6750 h 2357084"/>
                <a:gd name="connsiteX1" fmla="*/ 2671218 w 5028302"/>
                <a:gd name="connsiteY1" fmla="*/ 0 h 2357084"/>
                <a:gd name="connsiteX2" fmla="*/ 5028302 w 5028302"/>
                <a:gd name="connsiteY2" fmla="*/ 2357084 h 2357084"/>
                <a:gd name="connsiteX0" fmla="*/ 0 w 5183546"/>
                <a:gd name="connsiteY0" fmla="*/ 6750 h 2357084"/>
                <a:gd name="connsiteX1" fmla="*/ 2826462 w 5183546"/>
                <a:gd name="connsiteY1" fmla="*/ 0 h 2357084"/>
                <a:gd name="connsiteX2" fmla="*/ 5183546 w 5183546"/>
                <a:gd name="connsiteY2" fmla="*/ 2357084 h 2357084"/>
                <a:gd name="connsiteX0" fmla="*/ 0 w 2357084"/>
                <a:gd name="connsiteY0" fmla="*/ 0 h 2357084"/>
                <a:gd name="connsiteX1" fmla="*/ 2357084 w 2357084"/>
                <a:gd name="connsiteY1" fmla="*/ 2357084 h 23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7084" h="2357084">
                  <a:moveTo>
                    <a:pt x="0" y="0"/>
                  </a:moveTo>
                  <a:lnTo>
                    <a:pt x="2357084" y="2357084"/>
                  </a:lnTo>
                </a:path>
              </a:pathLst>
            </a:custGeom>
            <a:noFill/>
            <a:ln w="19050">
              <a:solidFill>
                <a:schemeClr val="bg2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9717526" y="4400611"/>
            <a:ext cx="620105" cy="616117"/>
            <a:chOff x="9055598" y="1924971"/>
            <a:chExt cx="1156011" cy="1148576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9055598" y="1951674"/>
              <a:ext cx="1149350" cy="1112978"/>
            </a:xfrm>
            <a:prstGeom prst="rect">
              <a:avLst/>
            </a:prstGeom>
          </p:spPr>
        </p:pic>
        <p:sp>
          <p:nvSpPr>
            <p:cNvPr id="108" name="Oval 107"/>
            <p:cNvSpPr/>
            <p:nvPr/>
          </p:nvSpPr>
          <p:spPr bwMode="auto">
            <a:xfrm>
              <a:off x="9063033" y="1924971"/>
              <a:ext cx="1148576" cy="114857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10" name="Straight Connector 109"/>
          <p:cNvCxnSpPr>
            <a:cxnSpLocks/>
          </p:cNvCxnSpPr>
          <p:nvPr/>
        </p:nvCxnSpPr>
        <p:spPr>
          <a:xfrm>
            <a:off x="10025792" y="2389844"/>
            <a:ext cx="0" cy="1983336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 bwMode="auto">
          <a:xfrm>
            <a:off x="9928987" y="2303053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9928987" y="2877667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9928987" y="3473755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4" name="Straight Connector 113"/>
          <p:cNvCxnSpPr>
            <a:cxnSpLocks/>
          </p:cNvCxnSpPr>
          <p:nvPr/>
        </p:nvCxnSpPr>
        <p:spPr>
          <a:xfrm>
            <a:off x="1795576" y="3465320"/>
            <a:ext cx="0" cy="2111020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cxnSpLocks/>
          </p:cNvCxnSpPr>
          <p:nvPr/>
        </p:nvCxnSpPr>
        <p:spPr>
          <a:xfrm>
            <a:off x="2859616" y="4654190"/>
            <a:ext cx="0" cy="922150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cxnSpLocks/>
          </p:cNvCxnSpPr>
          <p:nvPr/>
        </p:nvCxnSpPr>
        <p:spPr>
          <a:xfrm>
            <a:off x="4975304" y="3427926"/>
            <a:ext cx="0" cy="2148413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cxnSpLocks/>
          </p:cNvCxnSpPr>
          <p:nvPr/>
        </p:nvCxnSpPr>
        <p:spPr>
          <a:xfrm>
            <a:off x="5896280" y="4890359"/>
            <a:ext cx="0" cy="685980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cxnSpLocks/>
          </p:cNvCxnSpPr>
          <p:nvPr/>
        </p:nvCxnSpPr>
        <p:spPr>
          <a:xfrm>
            <a:off x="6604726" y="2767773"/>
            <a:ext cx="0" cy="2808566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/>
          </p:cNvCxnSpPr>
          <p:nvPr/>
        </p:nvCxnSpPr>
        <p:spPr>
          <a:xfrm>
            <a:off x="7215004" y="4225090"/>
            <a:ext cx="0" cy="1351249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eform: Shape 87"/>
          <p:cNvSpPr/>
          <p:nvPr/>
        </p:nvSpPr>
        <p:spPr bwMode="auto">
          <a:xfrm>
            <a:off x="637550" y="4452093"/>
            <a:ext cx="11799296" cy="1148107"/>
          </a:xfrm>
          <a:custGeom>
            <a:avLst/>
            <a:gdLst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9191698 w 11568987"/>
              <a:gd name="connsiteY2" fmla="*/ 1105538 h 1125697"/>
              <a:gd name="connsiteX3" fmla="*/ 9191698 w 11568987"/>
              <a:gd name="connsiteY3" fmla="*/ 906404 h 1125697"/>
              <a:gd name="connsiteX4" fmla="*/ 9190469 w 11568987"/>
              <a:gd name="connsiteY4" fmla="*/ 906407 h 1125697"/>
              <a:gd name="connsiteX5" fmla="*/ 9190469 w 11568987"/>
              <a:gd name="connsiteY5" fmla="*/ 1105538 h 1125697"/>
              <a:gd name="connsiteX6" fmla="*/ 42333 w 11568987"/>
              <a:gd name="connsiteY6" fmla="*/ 1125697 h 1125697"/>
              <a:gd name="connsiteX7" fmla="*/ 0 w 11568987"/>
              <a:gd name="connsiteY7" fmla="*/ 1091576 h 1125697"/>
              <a:gd name="connsiteX8" fmla="*/ 8907725 w 11568987"/>
              <a:gd name="connsiteY8" fmla="*/ 267416 h 1125697"/>
              <a:gd name="connsiteX9" fmla="*/ 8926633 w 11568987"/>
              <a:gd name="connsiteY9" fmla="*/ 361073 h 1125697"/>
              <a:gd name="connsiteX10" fmla="*/ 9115124 w 11568987"/>
              <a:gd name="connsiteY10" fmla="*/ 531970 h 1125697"/>
              <a:gd name="connsiteX11" fmla="*/ 9190469 w 11568987"/>
              <a:gd name="connsiteY11" fmla="*/ 543361 h 1125697"/>
              <a:gd name="connsiteX12" fmla="*/ 9190469 w 11568987"/>
              <a:gd name="connsiteY12" fmla="*/ 716581 h 1125697"/>
              <a:gd name="connsiteX13" fmla="*/ 9191698 w 11568987"/>
              <a:gd name="connsiteY13" fmla="*/ 716468 h 1125697"/>
              <a:gd name="connsiteX14" fmla="*/ 9191698 w 11568987"/>
              <a:gd name="connsiteY14" fmla="*/ 521467 h 1125697"/>
              <a:gd name="connsiteX15" fmla="*/ 9209265 w 11568987"/>
              <a:gd name="connsiteY15" fmla="*/ 523238 h 1125697"/>
              <a:gd name="connsiteX16" fmla="*/ 9511311 w 11568987"/>
              <a:gd name="connsiteY16" fmla="*/ 221192 h 1125697"/>
              <a:gd name="connsiteX17" fmla="*/ 9506031 w 11568987"/>
              <a:gd name="connsiteY17" fmla="*/ 195037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9191698 w 11568987"/>
              <a:gd name="connsiteY2" fmla="*/ 1105538 h 1125697"/>
              <a:gd name="connsiteX3" fmla="*/ 9191698 w 11568987"/>
              <a:gd name="connsiteY3" fmla="*/ 906404 h 1125697"/>
              <a:gd name="connsiteX4" fmla="*/ 9190469 w 11568987"/>
              <a:gd name="connsiteY4" fmla="*/ 1105538 h 1125697"/>
              <a:gd name="connsiteX5" fmla="*/ 42333 w 11568987"/>
              <a:gd name="connsiteY5" fmla="*/ 1125697 h 1125697"/>
              <a:gd name="connsiteX6" fmla="*/ 0 w 11568987"/>
              <a:gd name="connsiteY6" fmla="*/ 1091576 h 1125697"/>
              <a:gd name="connsiteX7" fmla="*/ 8907725 w 11568987"/>
              <a:gd name="connsiteY7" fmla="*/ 267416 h 1125697"/>
              <a:gd name="connsiteX8" fmla="*/ 8926633 w 11568987"/>
              <a:gd name="connsiteY8" fmla="*/ 361073 h 1125697"/>
              <a:gd name="connsiteX9" fmla="*/ 9115124 w 11568987"/>
              <a:gd name="connsiteY9" fmla="*/ 531970 h 1125697"/>
              <a:gd name="connsiteX10" fmla="*/ 9190469 w 11568987"/>
              <a:gd name="connsiteY10" fmla="*/ 543361 h 1125697"/>
              <a:gd name="connsiteX11" fmla="*/ 9190469 w 11568987"/>
              <a:gd name="connsiteY11" fmla="*/ 716581 h 1125697"/>
              <a:gd name="connsiteX12" fmla="*/ 9191698 w 11568987"/>
              <a:gd name="connsiteY12" fmla="*/ 716468 h 1125697"/>
              <a:gd name="connsiteX13" fmla="*/ 9191698 w 11568987"/>
              <a:gd name="connsiteY13" fmla="*/ 521467 h 1125697"/>
              <a:gd name="connsiteX14" fmla="*/ 9209265 w 11568987"/>
              <a:gd name="connsiteY14" fmla="*/ 523238 h 1125697"/>
              <a:gd name="connsiteX15" fmla="*/ 9511311 w 11568987"/>
              <a:gd name="connsiteY15" fmla="*/ 221192 h 1125697"/>
              <a:gd name="connsiteX16" fmla="*/ 9506031 w 11568987"/>
              <a:gd name="connsiteY16" fmla="*/ 195037 h 1125697"/>
              <a:gd name="connsiteX17" fmla="*/ 11568987 w 11568987"/>
              <a:gd name="connsiteY17" fmla="*/ 0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9191698 w 11568987"/>
              <a:gd name="connsiteY2" fmla="*/ 1105538 h 1125697"/>
              <a:gd name="connsiteX3" fmla="*/ 9190469 w 11568987"/>
              <a:gd name="connsiteY3" fmla="*/ 1105538 h 1125697"/>
              <a:gd name="connsiteX4" fmla="*/ 42333 w 11568987"/>
              <a:gd name="connsiteY4" fmla="*/ 1125697 h 1125697"/>
              <a:gd name="connsiteX5" fmla="*/ 0 w 11568987"/>
              <a:gd name="connsiteY5" fmla="*/ 1091576 h 1125697"/>
              <a:gd name="connsiteX6" fmla="*/ 8907725 w 11568987"/>
              <a:gd name="connsiteY6" fmla="*/ 267416 h 1125697"/>
              <a:gd name="connsiteX7" fmla="*/ 8926633 w 11568987"/>
              <a:gd name="connsiteY7" fmla="*/ 361073 h 1125697"/>
              <a:gd name="connsiteX8" fmla="*/ 9115124 w 11568987"/>
              <a:gd name="connsiteY8" fmla="*/ 531970 h 1125697"/>
              <a:gd name="connsiteX9" fmla="*/ 9190469 w 11568987"/>
              <a:gd name="connsiteY9" fmla="*/ 543361 h 1125697"/>
              <a:gd name="connsiteX10" fmla="*/ 9190469 w 11568987"/>
              <a:gd name="connsiteY10" fmla="*/ 716581 h 1125697"/>
              <a:gd name="connsiteX11" fmla="*/ 9191698 w 11568987"/>
              <a:gd name="connsiteY11" fmla="*/ 716468 h 1125697"/>
              <a:gd name="connsiteX12" fmla="*/ 9191698 w 11568987"/>
              <a:gd name="connsiteY12" fmla="*/ 521467 h 1125697"/>
              <a:gd name="connsiteX13" fmla="*/ 9209265 w 11568987"/>
              <a:gd name="connsiteY13" fmla="*/ 523238 h 1125697"/>
              <a:gd name="connsiteX14" fmla="*/ 9511311 w 11568987"/>
              <a:gd name="connsiteY14" fmla="*/ 221192 h 1125697"/>
              <a:gd name="connsiteX15" fmla="*/ 9506031 w 11568987"/>
              <a:gd name="connsiteY15" fmla="*/ 195037 h 1125697"/>
              <a:gd name="connsiteX16" fmla="*/ 11568987 w 11568987"/>
              <a:gd name="connsiteY16" fmla="*/ 0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9191698 w 11568987"/>
              <a:gd name="connsiteY2" fmla="*/ 1105538 h 1125697"/>
              <a:gd name="connsiteX3" fmla="*/ 42333 w 11568987"/>
              <a:gd name="connsiteY3" fmla="*/ 1125697 h 1125697"/>
              <a:gd name="connsiteX4" fmla="*/ 0 w 11568987"/>
              <a:gd name="connsiteY4" fmla="*/ 1091576 h 1125697"/>
              <a:gd name="connsiteX5" fmla="*/ 8907725 w 11568987"/>
              <a:gd name="connsiteY5" fmla="*/ 267416 h 1125697"/>
              <a:gd name="connsiteX6" fmla="*/ 8926633 w 11568987"/>
              <a:gd name="connsiteY6" fmla="*/ 361073 h 1125697"/>
              <a:gd name="connsiteX7" fmla="*/ 9115124 w 11568987"/>
              <a:gd name="connsiteY7" fmla="*/ 531970 h 1125697"/>
              <a:gd name="connsiteX8" fmla="*/ 9190469 w 11568987"/>
              <a:gd name="connsiteY8" fmla="*/ 543361 h 1125697"/>
              <a:gd name="connsiteX9" fmla="*/ 9190469 w 11568987"/>
              <a:gd name="connsiteY9" fmla="*/ 716581 h 1125697"/>
              <a:gd name="connsiteX10" fmla="*/ 9191698 w 11568987"/>
              <a:gd name="connsiteY10" fmla="*/ 716468 h 1125697"/>
              <a:gd name="connsiteX11" fmla="*/ 9191698 w 11568987"/>
              <a:gd name="connsiteY11" fmla="*/ 521467 h 1125697"/>
              <a:gd name="connsiteX12" fmla="*/ 9209265 w 11568987"/>
              <a:gd name="connsiteY12" fmla="*/ 523238 h 1125697"/>
              <a:gd name="connsiteX13" fmla="*/ 9511311 w 11568987"/>
              <a:gd name="connsiteY13" fmla="*/ 221192 h 1125697"/>
              <a:gd name="connsiteX14" fmla="*/ 9506031 w 11568987"/>
              <a:gd name="connsiteY14" fmla="*/ 195037 h 1125697"/>
              <a:gd name="connsiteX15" fmla="*/ 11568987 w 11568987"/>
              <a:gd name="connsiteY15" fmla="*/ 0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42333 w 11568987"/>
              <a:gd name="connsiteY2" fmla="*/ 1125697 h 1125697"/>
              <a:gd name="connsiteX3" fmla="*/ 0 w 11568987"/>
              <a:gd name="connsiteY3" fmla="*/ 1091576 h 1125697"/>
              <a:gd name="connsiteX4" fmla="*/ 8907725 w 11568987"/>
              <a:gd name="connsiteY4" fmla="*/ 267416 h 1125697"/>
              <a:gd name="connsiteX5" fmla="*/ 8926633 w 11568987"/>
              <a:gd name="connsiteY5" fmla="*/ 361073 h 1125697"/>
              <a:gd name="connsiteX6" fmla="*/ 9115124 w 11568987"/>
              <a:gd name="connsiteY6" fmla="*/ 531970 h 1125697"/>
              <a:gd name="connsiteX7" fmla="*/ 9190469 w 11568987"/>
              <a:gd name="connsiteY7" fmla="*/ 543361 h 1125697"/>
              <a:gd name="connsiteX8" fmla="*/ 9190469 w 11568987"/>
              <a:gd name="connsiteY8" fmla="*/ 716581 h 1125697"/>
              <a:gd name="connsiteX9" fmla="*/ 9191698 w 11568987"/>
              <a:gd name="connsiteY9" fmla="*/ 716468 h 1125697"/>
              <a:gd name="connsiteX10" fmla="*/ 9191698 w 11568987"/>
              <a:gd name="connsiteY10" fmla="*/ 521467 h 1125697"/>
              <a:gd name="connsiteX11" fmla="*/ 9209265 w 11568987"/>
              <a:gd name="connsiteY11" fmla="*/ 523238 h 1125697"/>
              <a:gd name="connsiteX12" fmla="*/ 9511311 w 11568987"/>
              <a:gd name="connsiteY12" fmla="*/ 221192 h 1125697"/>
              <a:gd name="connsiteX13" fmla="*/ 9506031 w 11568987"/>
              <a:gd name="connsiteY13" fmla="*/ 195037 h 1125697"/>
              <a:gd name="connsiteX14" fmla="*/ 11568987 w 11568987"/>
              <a:gd name="connsiteY14" fmla="*/ 0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42333 w 11568987"/>
              <a:gd name="connsiteY2" fmla="*/ 1125697 h 1125697"/>
              <a:gd name="connsiteX3" fmla="*/ 0 w 11568987"/>
              <a:gd name="connsiteY3" fmla="*/ 1091576 h 1125697"/>
              <a:gd name="connsiteX4" fmla="*/ 8907725 w 11568987"/>
              <a:gd name="connsiteY4" fmla="*/ 267416 h 1125697"/>
              <a:gd name="connsiteX5" fmla="*/ 8926633 w 11568987"/>
              <a:gd name="connsiteY5" fmla="*/ 361073 h 1125697"/>
              <a:gd name="connsiteX6" fmla="*/ 9115124 w 11568987"/>
              <a:gd name="connsiteY6" fmla="*/ 531970 h 1125697"/>
              <a:gd name="connsiteX7" fmla="*/ 9190469 w 11568987"/>
              <a:gd name="connsiteY7" fmla="*/ 543361 h 1125697"/>
              <a:gd name="connsiteX8" fmla="*/ 9190469 w 11568987"/>
              <a:gd name="connsiteY8" fmla="*/ 716581 h 1125697"/>
              <a:gd name="connsiteX9" fmla="*/ 9191698 w 11568987"/>
              <a:gd name="connsiteY9" fmla="*/ 521467 h 1125697"/>
              <a:gd name="connsiteX10" fmla="*/ 9209265 w 11568987"/>
              <a:gd name="connsiteY10" fmla="*/ 523238 h 1125697"/>
              <a:gd name="connsiteX11" fmla="*/ 9511311 w 11568987"/>
              <a:gd name="connsiteY11" fmla="*/ 221192 h 1125697"/>
              <a:gd name="connsiteX12" fmla="*/ 9506031 w 11568987"/>
              <a:gd name="connsiteY12" fmla="*/ 195037 h 1125697"/>
              <a:gd name="connsiteX13" fmla="*/ 11568987 w 11568987"/>
              <a:gd name="connsiteY13" fmla="*/ 0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42333 w 11568987"/>
              <a:gd name="connsiteY2" fmla="*/ 1125697 h 1125697"/>
              <a:gd name="connsiteX3" fmla="*/ 0 w 11568987"/>
              <a:gd name="connsiteY3" fmla="*/ 1091576 h 1125697"/>
              <a:gd name="connsiteX4" fmla="*/ 8907725 w 11568987"/>
              <a:gd name="connsiteY4" fmla="*/ 267416 h 1125697"/>
              <a:gd name="connsiteX5" fmla="*/ 8926633 w 11568987"/>
              <a:gd name="connsiteY5" fmla="*/ 361073 h 1125697"/>
              <a:gd name="connsiteX6" fmla="*/ 9115124 w 11568987"/>
              <a:gd name="connsiteY6" fmla="*/ 531970 h 1125697"/>
              <a:gd name="connsiteX7" fmla="*/ 9190469 w 11568987"/>
              <a:gd name="connsiteY7" fmla="*/ 543361 h 1125697"/>
              <a:gd name="connsiteX8" fmla="*/ 9191698 w 11568987"/>
              <a:gd name="connsiteY8" fmla="*/ 521467 h 1125697"/>
              <a:gd name="connsiteX9" fmla="*/ 9209265 w 11568987"/>
              <a:gd name="connsiteY9" fmla="*/ 523238 h 1125697"/>
              <a:gd name="connsiteX10" fmla="*/ 9511311 w 11568987"/>
              <a:gd name="connsiteY10" fmla="*/ 221192 h 1125697"/>
              <a:gd name="connsiteX11" fmla="*/ 9506031 w 11568987"/>
              <a:gd name="connsiteY11" fmla="*/ 195037 h 1125697"/>
              <a:gd name="connsiteX12" fmla="*/ 11568987 w 11568987"/>
              <a:gd name="connsiteY12" fmla="*/ 0 h 1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8987" h="1125697">
                <a:moveTo>
                  <a:pt x="11568987" y="0"/>
                </a:moveTo>
                <a:lnTo>
                  <a:pt x="11568987" y="1105538"/>
                </a:lnTo>
                <a:lnTo>
                  <a:pt x="42333" y="1125697"/>
                </a:lnTo>
                <a:lnTo>
                  <a:pt x="0" y="1091576"/>
                </a:lnTo>
                <a:lnTo>
                  <a:pt x="8907725" y="267416"/>
                </a:lnTo>
                <a:lnTo>
                  <a:pt x="8926633" y="361073"/>
                </a:lnTo>
                <a:cubicBezTo>
                  <a:pt x="8961023" y="442380"/>
                  <a:pt x="9030002" y="505494"/>
                  <a:pt x="9115124" y="531970"/>
                </a:cubicBezTo>
                <a:lnTo>
                  <a:pt x="9190469" y="543361"/>
                </a:lnTo>
                <a:cubicBezTo>
                  <a:pt x="9190879" y="536063"/>
                  <a:pt x="9191288" y="528765"/>
                  <a:pt x="9191698" y="521467"/>
                </a:cubicBezTo>
                <a:lnTo>
                  <a:pt x="9209265" y="523238"/>
                </a:lnTo>
                <a:cubicBezTo>
                  <a:pt x="9376080" y="523238"/>
                  <a:pt x="9511311" y="388007"/>
                  <a:pt x="9511311" y="221192"/>
                </a:cubicBezTo>
                <a:lnTo>
                  <a:pt x="9506031" y="195037"/>
                </a:lnTo>
                <a:lnTo>
                  <a:pt x="11568987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txBody>
          <a:bodyPr wrap="square" lIns="186521" tIns="149217" rIns="186521" bIns="149217" rtlCol="0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endParaRPr lang="en-US" sz="2448" dirty="0" err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883" y="5586761"/>
            <a:ext cx="12434711" cy="141981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881" y="5576340"/>
            <a:ext cx="12162043" cy="13487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 bwMode="auto">
          <a:xfrm>
            <a:off x="9928987" y="5489491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56322" y="5770855"/>
            <a:ext cx="1585426" cy="373041"/>
          </a:xfrm>
          <a:prstGeom prst="rect">
            <a:avLst/>
          </a:prstGeom>
          <a:noFill/>
          <a:ln>
            <a:noFill/>
          </a:ln>
        </p:spPr>
        <p:txBody>
          <a:bodyPr wrap="square" lIns="186521" tIns="0" rIns="186521" bIns="0" rtlCol="0" anchor="ctr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Mechanical</a:t>
            </a:r>
            <a:endParaRPr lang="en-US" sz="142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756309" y="5770855"/>
            <a:ext cx="1585426" cy="373041"/>
          </a:xfrm>
          <a:prstGeom prst="rect">
            <a:avLst/>
          </a:prstGeom>
          <a:noFill/>
          <a:ln>
            <a:noFill/>
          </a:ln>
        </p:spPr>
        <p:txBody>
          <a:bodyPr wrap="square" lIns="186521" tIns="0" rIns="186521" bIns="0" rtlCol="0" anchor="ctr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Electronics</a:t>
            </a:r>
            <a:endParaRPr lang="en-US" sz="142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381701" y="5770855"/>
            <a:ext cx="1585426" cy="373041"/>
          </a:xfrm>
          <a:prstGeom prst="rect">
            <a:avLst/>
          </a:prstGeom>
          <a:noFill/>
          <a:ln>
            <a:noFill/>
          </a:ln>
        </p:spPr>
        <p:txBody>
          <a:bodyPr wrap="square" lIns="186521" tIns="0" rIns="186521" bIns="0" rtlCol="0" anchor="ctr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Computers</a:t>
            </a:r>
            <a:endParaRPr lang="en-US" sz="142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9989284" y="5770855"/>
            <a:ext cx="1585426" cy="373041"/>
          </a:xfrm>
          <a:prstGeom prst="rect">
            <a:avLst/>
          </a:prstGeom>
          <a:noFill/>
          <a:ln>
            <a:noFill/>
          </a:ln>
        </p:spPr>
        <p:txBody>
          <a:bodyPr wrap="square" lIns="186521" tIns="0" rIns="186521" bIns="0" rtlCol="0" anchor="ctr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Cloud + AI</a:t>
            </a:r>
          </a:p>
        </p:txBody>
      </p:sp>
      <p:cxnSp>
        <p:nvCxnSpPr>
          <p:cNvPr id="130" name="Straight Connector 129"/>
          <p:cNvCxnSpPr/>
          <p:nvPr/>
        </p:nvCxnSpPr>
        <p:spPr>
          <a:xfrm>
            <a:off x="595588" y="5770855"/>
            <a:ext cx="0" cy="373041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1" name="Straight Connector 130"/>
          <p:cNvCxnSpPr/>
          <p:nvPr/>
        </p:nvCxnSpPr>
        <p:spPr>
          <a:xfrm>
            <a:off x="1795575" y="5770855"/>
            <a:ext cx="0" cy="373041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2" name="Straight Connector 131"/>
          <p:cNvCxnSpPr/>
          <p:nvPr/>
        </p:nvCxnSpPr>
        <p:spPr>
          <a:xfrm>
            <a:off x="5420966" y="5770855"/>
            <a:ext cx="0" cy="373041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3" name="Straight Connector 132"/>
          <p:cNvCxnSpPr/>
          <p:nvPr/>
        </p:nvCxnSpPr>
        <p:spPr>
          <a:xfrm>
            <a:off x="10028551" y="5770855"/>
            <a:ext cx="0" cy="373041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34" name="Group 133"/>
          <p:cNvGrpSpPr/>
          <p:nvPr/>
        </p:nvGrpSpPr>
        <p:grpSpPr>
          <a:xfrm>
            <a:off x="307176" y="6254486"/>
            <a:ext cx="576825" cy="345404"/>
            <a:chOff x="228586" y="3732906"/>
            <a:chExt cx="3193704" cy="1912400"/>
          </a:xfrm>
          <a:solidFill>
            <a:schemeClr val="bg1"/>
          </a:solidFill>
        </p:grpSpPr>
        <p:sp>
          <p:nvSpPr>
            <p:cNvPr id="135" name="Freeform 134"/>
            <p:cNvSpPr/>
            <p:nvPr/>
          </p:nvSpPr>
          <p:spPr bwMode="auto">
            <a:xfrm>
              <a:off x="228586" y="3732906"/>
              <a:ext cx="1912399" cy="1912400"/>
            </a:xfrm>
            <a:custGeom>
              <a:avLst/>
              <a:gdLst>
                <a:gd name="connsiteX0" fmla="*/ 1107714 w 1912399"/>
                <a:gd name="connsiteY0" fmla="*/ 0 h 1912400"/>
                <a:gd name="connsiteX1" fmla="*/ 1295367 w 1912399"/>
                <a:gd name="connsiteY1" fmla="*/ 49424 h 1912400"/>
                <a:gd name="connsiteX2" fmla="*/ 1292561 w 1912399"/>
                <a:gd name="connsiteY2" fmla="*/ 272823 h 1912400"/>
                <a:gd name="connsiteX3" fmla="*/ 1319590 w 1912399"/>
                <a:gd name="connsiteY3" fmla="*/ 285843 h 1912400"/>
                <a:gd name="connsiteX4" fmla="*/ 1373480 w 1912399"/>
                <a:gd name="connsiteY4" fmla="*/ 318582 h 1912400"/>
                <a:gd name="connsiteX5" fmla="*/ 1564000 w 1912399"/>
                <a:gd name="connsiteY5" fmla="*/ 202638 h 1912400"/>
                <a:gd name="connsiteX6" fmla="*/ 1702074 w 1912399"/>
                <a:gd name="connsiteY6" fmla="*/ 338990 h 1912400"/>
                <a:gd name="connsiteX7" fmla="*/ 1588749 w 1912399"/>
                <a:gd name="connsiteY7" fmla="*/ 530579 h 1912400"/>
                <a:gd name="connsiteX8" fmla="*/ 1626555 w 1912399"/>
                <a:gd name="connsiteY8" fmla="*/ 592808 h 1912400"/>
                <a:gd name="connsiteX9" fmla="*/ 1636116 w 1912399"/>
                <a:gd name="connsiteY9" fmla="*/ 612656 h 1912400"/>
                <a:gd name="connsiteX10" fmla="*/ 1859351 w 1912399"/>
                <a:gd name="connsiteY10" fmla="*/ 607499 h 1912400"/>
                <a:gd name="connsiteX11" fmla="*/ 1910750 w 1912399"/>
                <a:gd name="connsiteY11" fmla="*/ 794621 h 1912400"/>
                <a:gd name="connsiteX12" fmla="*/ 1715952 w 1912399"/>
                <a:gd name="connsiteY12" fmla="*/ 904364 h 1912400"/>
                <a:gd name="connsiteX13" fmla="*/ 1718570 w 1912399"/>
                <a:gd name="connsiteY13" fmla="*/ 956199 h 1912400"/>
                <a:gd name="connsiteX14" fmla="*/ 1716491 w 1912399"/>
                <a:gd name="connsiteY14" fmla="*/ 997357 h 1912400"/>
                <a:gd name="connsiteX15" fmla="*/ 1912399 w 1912399"/>
                <a:gd name="connsiteY15" fmla="*/ 1105023 h 1912400"/>
                <a:gd name="connsiteX16" fmla="*/ 1862975 w 1912399"/>
                <a:gd name="connsiteY16" fmla="*/ 1292677 h 1912400"/>
                <a:gd name="connsiteX17" fmla="*/ 1640864 w 1912399"/>
                <a:gd name="connsiteY17" fmla="*/ 1289887 h 1912400"/>
                <a:gd name="connsiteX18" fmla="*/ 1626555 w 1912399"/>
                <a:gd name="connsiteY18" fmla="*/ 1319591 h 1912400"/>
                <a:gd name="connsiteX19" fmla="*/ 1594634 w 1912399"/>
                <a:gd name="connsiteY19" fmla="*/ 1372134 h 1912400"/>
                <a:gd name="connsiteX20" fmla="*/ 1709760 w 1912399"/>
                <a:gd name="connsiteY20" fmla="*/ 1561309 h 1912400"/>
                <a:gd name="connsiteX21" fmla="*/ 1573408 w 1912399"/>
                <a:gd name="connsiteY21" fmla="*/ 1699383 h 1912400"/>
                <a:gd name="connsiteX22" fmla="*/ 1383815 w 1912399"/>
                <a:gd name="connsiteY22" fmla="*/ 1587240 h 1912400"/>
                <a:gd name="connsiteX23" fmla="*/ 1382447 w 1912399"/>
                <a:gd name="connsiteY23" fmla="*/ 1588369 h 1912400"/>
                <a:gd name="connsiteX24" fmla="*/ 1319589 w 1912399"/>
                <a:gd name="connsiteY24" fmla="*/ 1626556 h 1912400"/>
                <a:gd name="connsiteX25" fmla="*/ 1299743 w 1912399"/>
                <a:gd name="connsiteY25" fmla="*/ 1636116 h 1912400"/>
                <a:gd name="connsiteX26" fmla="*/ 1304898 w 1912399"/>
                <a:gd name="connsiteY26" fmla="*/ 1859353 h 1912400"/>
                <a:gd name="connsiteX27" fmla="*/ 1117777 w 1912399"/>
                <a:gd name="connsiteY27" fmla="*/ 1910752 h 1912400"/>
                <a:gd name="connsiteX28" fmla="*/ 1008034 w 1912399"/>
                <a:gd name="connsiteY28" fmla="*/ 1715953 h 1912400"/>
                <a:gd name="connsiteX29" fmla="*/ 956198 w 1912399"/>
                <a:gd name="connsiteY29" fmla="*/ 1718570 h 1912400"/>
                <a:gd name="connsiteX30" fmla="*/ 912424 w 1912399"/>
                <a:gd name="connsiteY30" fmla="*/ 1716359 h 1912400"/>
                <a:gd name="connsiteX31" fmla="*/ 804686 w 1912399"/>
                <a:gd name="connsiteY31" fmla="*/ 1912400 h 1912400"/>
                <a:gd name="connsiteX32" fmla="*/ 617034 w 1912399"/>
                <a:gd name="connsiteY32" fmla="*/ 1862976 h 1912400"/>
                <a:gd name="connsiteX33" fmla="*/ 619840 w 1912399"/>
                <a:gd name="connsiteY33" fmla="*/ 1639577 h 1912400"/>
                <a:gd name="connsiteX34" fmla="*/ 592809 w 1912399"/>
                <a:gd name="connsiteY34" fmla="*/ 1626557 h 1912400"/>
                <a:gd name="connsiteX35" fmla="*/ 538918 w 1912399"/>
                <a:gd name="connsiteY35" fmla="*/ 1593816 h 1912400"/>
                <a:gd name="connsiteX36" fmla="*/ 348399 w 1912399"/>
                <a:gd name="connsiteY36" fmla="*/ 1709761 h 1912400"/>
                <a:gd name="connsiteX37" fmla="*/ 210325 w 1912399"/>
                <a:gd name="connsiteY37" fmla="*/ 1573408 h 1912400"/>
                <a:gd name="connsiteX38" fmla="*/ 323649 w 1912399"/>
                <a:gd name="connsiteY38" fmla="*/ 1381820 h 1912400"/>
                <a:gd name="connsiteX39" fmla="*/ 285842 w 1912399"/>
                <a:gd name="connsiteY39" fmla="*/ 1319591 h 1912400"/>
                <a:gd name="connsiteX40" fmla="*/ 276283 w 1912399"/>
                <a:gd name="connsiteY40" fmla="*/ 1299744 h 1912400"/>
                <a:gd name="connsiteX41" fmla="*/ 53046 w 1912399"/>
                <a:gd name="connsiteY41" fmla="*/ 1304899 h 1912400"/>
                <a:gd name="connsiteX42" fmla="*/ 1647 w 1912399"/>
                <a:gd name="connsiteY42" fmla="*/ 1117778 h 1912400"/>
                <a:gd name="connsiteX43" fmla="*/ 196447 w 1912399"/>
                <a:gd name="connsiteY43" fmla="*/ 1008034 h 1912400"/>
                <a:gd name="connsiteX44" fmla="*/ 193829 w 1912399"/>
                <a:gd name="connsiteY44" fmla="*/ 956199 h 1912400"/>
                <a:gd name="connsiteX45" fmla="*/ 196172 w 1912399"/>
                <a:gd name="connsiteY45" fmla="*/ 909806 h 1912400"/>
                <a:gd name="connsiteX46" fmla="*/ 0 w 1912399"/>
                <a:gd name="connsiteY46" fmla="*/ 801994 h 1912400"/>
                <a:gd name="connsiteX47" fmla="*/ 49424 w 1912399"/>
                <a:gd name="connsiteY47" fmla="*/ 614342 h 1912400"/>
                <a:gd name="connsiteX48" fmla="*/ 274111 w 1912399"/>
                <a:gd name="connsiteY48" fmla="*/ 617163 h 1912400"/>
                <a:gd name="connsiteX49" fmla="*/ 285843 w 1912399"/>
                <a:gd name="connsiteY49" fmla="*/ 592809 h 1912400"/>
                <a:gd name="connsiteX50" fmla="*/ 319400 w 1912399"/>
                <a:gd name="connsiteY50" fmla="*/ 537571 h 1912400"/>
                <a:gd name="connsiteX51" fmla="*/ 202639 w 1912399"/>
                <a:gd name="connsiteY51" fmla="*/ 345707 h 1912400"/>
                <a:gd name="connsiteX52" fmla="*/ 338991 w 1912399"/>
                <a:gd name="connsiteY52" fmla="*/ 207633 h 1912400"/>
                <a:gd name="connsiteX53" fmla="*/ 532824 w 1912399"/>
                <a:gd name="connsiteY53" fmla="*/ 322285 h 1912400"/>
                <a:gd name="connsiteX54" fmla="*/ 592809 w 1912399"/>
                <a:gd name="connsiteY54" fmla="*/ 285843 h 1912400"/>
                <a:gd name="connsiteX55" fmla="*/ 612656 w 1912399"/>
                <a:gd name="connsiteY55" fmla="*/ 276282 h 1912400"/>
                <a:gd name="connsiteX56" fmla="*/ 607499 w 1912399"/>
                <a:gd name="connsiteY56" fmla="*/ 53048 h 1912400"/>
                <a:gd name="connsiteX57" fmla="*/ 794621 w 1912399"/>
                <a:gd name="connsiteY57" fmla="*/ 1649 h 1912400"/>
                <a:gd name="connsiteX58" fmla="*/ 904364 w 1912399"/>
                <a:gd name="connsiteY58" fmla="*/ 196447 h 1912400"/>
                <a:gd name="connsiteX59" fmla="*/ 956199 w 1912399"/>
                <a:gd name="connsiteY59" fmla="*/ 193829 h 1912400"/>
                <a:gd name="connsiteX60" fmla="*/ 999976 w 1912399"/>
                <a:gd name="connsiteY60" fmla="*/ 196040 h 1912400"/>
                <a:gd name="connsiteX61" fmla="*/ 1107714 w 1912399"/>
                <a:gd name="connsiteY61" fmla="*/ 0 h 1912400"/>
                <a:gd name="connsiteX62" fmla="*/ 956199 w 1912399"/>
                <a:gd name="connsiteY62" fmla="*/ 400859 h 1912400"/>
                <a:gd name="connsiteX63" fmla="*/ 400859 w 1912399"/>
                <a:gd name="connsiteY63" fmla="*/ 956199 h 1912400"/>
                <a:gd name="connsiteX64" fmla="*/ 956199 w 1912399"/>
                <a:gd name="connsiteY64" fmla="*/ 1511540 h 1912400"/>
                <a:gd name="connsiteX65" fmla="*/ 1511539 w 1912399"/>
                <a:gd name="connsiteY65" fmla="*/ 956200 h 1912400"/>
                <a:gd name="connsiteX66" fmla="*/ 956199 w 1912399"/>
                <a:gd name="connsiteY66" fmla="*/ 400859 h 191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912399" h="1912400">
                  <a:moveTo>
                    <a:pt x="1107714" y="0"/>
                  </a:moveTo>
                  <a:lnTo>
                    <a:pt x="1295367" y="49424"/>
                  </a:lnTo>
                  <a:lnTo>
                    <a:pt x="1292561" y="272823"/>
                  </a:lnTo>
                  <a:lnTo>
                    <a:pt x="1319590" y="285843"/>
                  </a:lnTo>
                  <a:lnTo>
                    <a:pt x="1373480" y="318582"/>
                  </a:lnTo>
                  <a:lnTo>
                    <a:pt x="1564000" y="202638"/>
                  </a:lnTo>
                  <a:lnTo>
                    <a:pt x="1702074" y="338990"/>
                  </a:lnTo>
                  <a:lnTo>
                    <a:pt x="1588749" y="530579"/>
                  </a:lnTo>
                  <a:lnTo>
                    <a:pt x="1626555" y="592808"/>
                  </a:lnTo>
                  <a:lnTo>
                    <a:pt x="1636116" y="612656"/>
                  </a:lnTo>
                  <a:lnTo>
                    <a:pt x="1859351" y="607499"/>
                  </a:lnTo>
                  <a:lnTo>
                    <a:pt x="1910750" y="794621"/>
                  </a:lnTo>
                  <a:lnTo>
                    <a:pt x="1715952" y="904364"/>
                  </a:lnTo>
                  <a:lnTo>
                    <a:pt x="1718570" y="956199"/>
                  </a:lnTo>
                  <a:lnTo>
                    <a:pt x="1716491" y="997357"/>
                  </a:lnTo>
                  <a:lnTo>
                    <a:pt x="1912399" y="1105023"/>
                  </a:lnTo>
                  <a:lnTo>
                    <a:pt x="1862975" y="1292677"/>
                  </a:lnTo>
                  <a:lnTo>
                    <a:pt x="1640864" y="1289887"/>
                  </a:lnTo>
                  <a:lnTo>
                    <a:pt x="1626555" y="1319591"/>
                  </a:lnTo>
                  <a:lnTo>
                    <a:pt x="1594634" y="1372134"/>
                  </a:lnTo>
                  <a:lnTo>
                    <a:pt x="1709760" y="1561309"/>
                  </a:lnTo>
                  <a:lnTo>
                    <a:pt x="1573408" y="1699383"/>
                  </a:lnTo>
                  <a:lnTo>
                    <a:pt x="1383815" y="1587240"/>
                  </a:lnTo>
                  <a:lnTo>
                    <a:pt x="1382447" y="1588369"/>
                  </a:lnTo>
                  <a:cubicBezTo>
                    <a:pt x="1362167" y="1602069"/>
                    <a:pt x="1341194" y="1614819"/>
                    <a:pt x="1319589" y="1626556"/>
                  </a:cubicBezTo>
                  <a:lnTo>
                    <a:pt x="1299743" y="1636116"/>
                  </a:lnTo>
                  <a:lnTo>
                    <a:pt x="1304898" y="1859353"/>
                  </a:lnTo>
                  <a:lnTo>
                    <a:pt x="1117777" y="1910752"/>
                  </a:lnTo>
                  <a:lnTo>
                    <a:pt x="1008034" y="1715953"/>
                  </a:lnTo>
                  <a:lnTo>
                    <a:pt x="956198" y="1718570"/>
                  </a:lnTo>
                  <a:lnTo>
                    <a:pt x="912424" y="1716359"/>
                  </a:lnTo>
                  <a:lnTo>
                    <a:pt x="804686" y="1912400"/>
                  </a:lnTo>
                  <a:lnTo>
                    <a:pt x="617034" y="1862976"/>
                  </a:lnTo>
                  <a:lnTo>
                    <a:pt x="619840" y="1639577"/>
                  </a:lnTo>
                  <a:lnTo>
                    <a:pt x="592809" y="1626557"/>
                  </a:lnTo>
                  <a:lnTo>
                    <a:pt x="538918" y="1593816"/>
                  </a:lnTo>
                  <a:lnTo>
                    <a:pt x="348399" y="1709761"/>
                  </a:lnTo>
                  <a:lnTo>
                    <a:pt x="210325" y="1573408"/>
                  </a:lnTo>
                  <a:lnTo>
                    <a:pt x="323649" y="1381820"/>
                  </a:lnTo>
                  <a:lnTo>
                    <a:pt x="285842" y="1319591"/>
                  </a:lnTo>
                  <a:lnTo>
                    <a:pt x="276283" y="1299744"/>
                  </a:lnTo>
                  <a:lnTo>
                    <a:pt x="53046" y="1304899"/>
                  </a:lnTo>
                  <a:lnTo>
                    <a:pt x="1647" y="1117778"/>
                  </a:lnTo>
                  <a:lnTo>
                    <a:pt x="196447" y="1008034"/>
                  </a:lnTo>
                  <a:lnTo>
                    <a:pt x="193829" y="956199"/>
                  </a:lnTo>
                  <a:lnTo>
                    <a:pt x="196172" y="909806"/>
                  </a:lnTo>
                  <a:lnTo>
                    <a:pt x="0" y="801994"/>
                  </a:lnTo>
                  <a:lnTo>
                    <a:pt x="49424" y="614342"/>
                  </a:lnTo>
                  <a:lnTo>
                    <a:pt x="274111" y="617163"/>
                  </a:lnTo>
                  <a:lnTo>
                    <a:pt x="285843" y="592809"/>
                  </a:lnTo>
                  <a:lnTo>
                    <a:pt x="319400" y="537571"/>
                  </a:lnTo>
                  <a:lnTo>
                    <a:pt x="202639" y="345707"/>
                  </a:lnTo>
                  <a:lnTo>
                    <a:pt x="338991" y="207633"/>
                  </a:lnTo>
                  <a:lnTo>
                    <a:pt x="532824" y="322285"/>
                  </a:lnTo>
                  <a:lnTo>
                    <a:pt x="592809" y="285843"/>
                  </a:lnTo>
                  <a:lnTo>
                    <a:pt x="612656" y="276282"/>
                  </a:lnTo>
                  <a:lnTo>
                    <a:pt x="607499" y="53048"/>
                  </a:lnTo>
                  <a:lnTo>
                    <a:pt x="794621" y="1649"/>
                  </a:lnTo>
                  <a:lnTo>
                    <a:pt x="904364" y="196447"/>
                  </a:lnTo>
                  <a:lnTo>
                    <a:pt x="956199" y="193829"/>
                  </a:lnTo>
                  <a:lnTo>
                    <a:pt x="999976" y="196040"/>
                  </a:lnTo>
                  <a:lnTo>
                    <a:pt x="1107714" y="0"/>
                  </a:lnTo>
                  <a:close/>
                  <a:moveTo>
                    <a:pt x="956199" y="400859"/>
                  </a:moveTo>
                  <a:cubicBezTo>
                    <a:pt x="649493" y="400859"/>
                    <a:pt x="400859" y="649493"/>
                    <a:pt x="400859" y="956199"/>
                  </a:cubicBezTo>
                  <a:cubicBezTo>
                    <a:pt x="400859" y="1262906"/>
                    <a:pt x="649493" y="1511540"/>
                    <a:pt x="956199" y="1511540"/>
                  </a:cubicBezTo>
                  <a:cubicBezTo>
                    <a:pt x="1262905" y="1511540"/>
                    <a:pt x="1511539" y="1262907"/>
                    <a:pt x="1511539" y="956200"/>
                  </a:cubicBezTo>
                  <a:cubicBezTo>
                    <a:pt x="1511539" y="649493"/>
                    <a:pt x="1262905" y="400859"/>
                    <a:pt x="956199" y="40085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2206217" y="3740498"/>
              <a:ext cx="1216073" cy="1216072"/>
            </a:xfrm>
            <a:custGeom>
              <a:avLst/>
              <a:gdLst>
                <a:gd name="connsiteX0" fmla="*/ 663445 w 1216072"/>
                <a:gd name="connsiteY0" fmla="*/ 0 h 1216073"/>
                <a:gd name="connsiteX1" fmla="*/ 811145 w 1216072"/>
                <a:gd name="connsiteY1" fmla="*/ 32526 h 1216073"/>
                <a:gd name="connsiteX2" fmla="*/ 815964 w 1216072"/>
                <a:gd name="connsiteY2" fmla="*/ 203212 h 1216073"/>
                <a:gd name="connsiteX3" fmla="*/ 838272 w 1216072"/>
                <a:gd name="connsiteY3" fmla="*/ 214050 h 1216073"/>
                <a:gd name="connsiteX4" fmla="*/ 903383 w 1216072"/>
                <a:gd name="connsiteY4" fmla="*/ 263017 h 1216073"/>
                <a:gd name="connsiteX5" fmla="*/ 1064745 w 1216072"/>
                <a:gd name="connsiteY5" fmla="*/ 208886 h 1216073"/>
                <a:gd name="connsiteX6" fmla="*/ 1146186 w 1216072"/>
                <a:gd name="connsiteY6" fmla="*/ 336326 h 1216073"/>
                <a:gd name="connsiteX7" fmla="*/ 1029630 w 1216072"/>
                <a:gd name="connsiteY7" fmla="*/ 459655 h 1216073"/>
                <a:gd name="connsiteX8" fmla="*/ 1039439 w 1216072"/>
                <a:gd name="connsiteY8" fmla="*/ 486861 h 1216073"/>
                <a:gd name="connsiteX9" fmla="*/ 1052615 w 1216072"/>
                <a:gd name="connsiteY9" fmla="*/ 576773 h 1216073"/>
                <a:gd name="connsiteX10" fmla="*/ 1052170 w 1216072"/>
                <a:gd name="connsiteY10" fmla="*/ 584784 h 1216073"/>
                <a:gd name="connsiteX11" fmla="*/ 1216072 w 1216072"/>
                <a:gd name="connsiteY11" fmla="*/ 666344 h 1216073"/>
                <a:gd name="connsiteX12" fmla="*/ 1183546 w 1216072"/>
                <a:gd name="connsiteY12" fmla="*/ 814044 h 1216073"/>
                <a:gd name="connsiteX13" fmla="*/ 992894 w 1216072"/>
                <a:gd name="connsiteY13" fmla="*/ 819426 h 1216073"/>
                <a:gd name="connsiteX14" fmla="*/ 987368 w 1216072"/>
                <a:gd name="connsiteY14" fmla="*/ 830798 h 1216073"/>
                <a:gd name="connsiteX15" fmla="*/ 936193 w 1216072"/>
                <a:gd name="connsiteY15" fmla="*/ 898847 h 1216073"/>
                <a:gd name="connsiteX16" fmla="*/ 993031 w 1216072"/>
                <a:gd name="connsiteY16" fmla="*/ 1068283 h 1216073"/>
                <a:gd name="connsiteX17" fmla="*/ 865591 w 1216072"/>
                <a:gd name="connsiteY17" fmla="*/ 1149724 h 1216073"/>
                <a:gd name="connsiteX18" fmla="*/ 733691 w 1216072"/>
                <a:gd name="connsiteY18" fmla="*/ 1025066 h 1216073"/>
                <a:gd name="connsiteX19" fmla="*/ 714557 w 1216072"/>
                <a:gd name="connsiteY19" fmla="*/ 1031964 h 1216073"/>
                <a:gd name="connsiteX20" fmla="*/ 632049 w 1216072"/>
                <a:gd name="connsiteY20" fmla="*/ 1044056 h 1216073"/>
                <a:gd name="connsiteX21" fmla="*/ 546450 w 1216072"/>
                <a:gd name="connsiteY21" fmla="*/ 1216073 h 1216073"/>
                <a:gd name="connsiteX22" fmla="*/ 398749 w 1216072"/>
                <a:gd name="connsiteY22" fmla="*/ 1183547 h 1216073"/>
                <a:gd name="connsiteX23" fmla="*/ 393312 w 1216072"/>
                <a:gd name="connsiteY23" fmla="*/ 990917 h 1216073"/>
                <a:gd name="connsiteX24" fmla="*/ 370622 w 1216072"/>
                <a:gd name="connsiteY24" fmla="*/ 979894 h 1216073"/>
                <a:gd name="connsiteX25" fmla="*/ 301827 w 1216072"/>
                <a:gd name="connsiteY25" fmla="*/ 928157 h 1216073"/>
                <a:gd name="connsiteX26" fmla="*/ 300170 w 1216072"/>
                <a:gd name="connsiteY26" fmla="*/ 926325 h 1216073"/>
                <a:gd name="connsiteX27" fmla="*/ 122125 w 1216072"/>
                <a:gd name="connsiteY27" fmla="*/ 986051 h 1216073"/>
                <a:gd name="connsiteX28" fmla="*/ 40684 w 1216072"/>
                <a:gd name="connsiteY28" fmla="*/ 858611 h 1216073"/>
                <a:gd name="connsiteX29" fmla="*/ 173443 w 1216072"/>
                <a:gd name="connsiteY29" fmla="*/ 718142 h 1216073"/>
                <a:gd name="connsiteX30" fmla="*/ 169454 w 1216072"/>
                <a:gd name="connsiteY30" fmla="*/ 707082 h 1216073"/>
                <a:gd name="connsiteX31" fmla="*/ 157850 w 1216072"/>
                <a:gd name="connsiteY31" fmla="*/ 627897 h 1216073"/>
                <a:gd name="connsiteX32" fmla="*/ 0 w 1216072"/>
                <a:gd name="connsiteY32" fmla="*/ 549347 h 1216073"/>
                <a:gd name="connsiteX33" fmla="*/ 32527 w 1216072"/>
                <a:gd name="connsiteY33" fmla="*/ 401646 h 1216073"/>
                <a:gd name="connsiteX34" fmla="*/ 205188 w 1216072"/>
                <a:gd name="connsiteY34" fmla="*/ 396774 h 1216073"/>
                <a:gd name="connsiteX35" fmla="*/ 221525 w 1216072"/>
                <a:gd name="connsiteY35" fmla="*/ 363147 h 1216073"/>
                <a:gd name="connsiteX36" fmla="*/ 272704 w 1216072"/>
                <a:gd name="connsiteY36" fmla="*/ 295095 h 1216073"/>
                <a:gd name="connsiteX37" fmla="*/ 215866 w 1216072"/>
                <a:gd name="connsiteY37" fmla="*/ 125661 h 1216073"/>
                <a:gd name="connsiteX38" fmla="*/ 343306 w 1216072"/>
                <a:gd name="connsiteY38" fmla="*/ 44221 h 1216073"/>
                <a:gd name="connsiteX39" fmla="*/ 475204 w 1216072"/>
                <a:gd name="connsiteY39" fmla="*/ 168877 h 1216073"/>
                <a:gd name="connsiteX40" fmla="*/ 494337 w 1216072"/>
                <a:gd name="connsiteY40" fmla="*/ 161979 h 1216073"/>
                <a:gd name="connsiteX41" fmla="*/ 584248 w 1216072"/>
                <a:gd name="connsiteY41" fmla="*/ 148804 h 1216073"/>
                <a:gd name="connsiteX42" fmla="*/ 589260 w 1216072"/>
                <a:gd name="connsiteY42" fmla="*/ 149081 h 1216073"/>
                <a:gd name="connsiteX43" fmla="*/ 663445 w 1216072"/>
                <a:gd name="connsiteY43" fmla="*/ 0 h 1216073"/>
                <a:gd name="connsiteX44" fmla="*/ 596535 w 1216072"/>
                <a:gd name="connsiteY44" fmla="*/ 421434 h 1216073"/>
                <a:gd name="connsiteX45" fmla="*/ 428909 w 1216072"/>
                <a:gd name="connsiteY45" fmla="*/ 604883 h 1216073"/>
                <a:gd name="connsiteX46" fmla="*/ 612359 w 1216072"/>
                <a:gd name="connsiteY46" fmla="*/ 772510 h 1216073"/>
                <a:gd name="connsiteX47" fmla="*/ 779985 w 1216072"/>
                <a:gd name="connsiteY47" fmla="*/ 589060 h 1216073"/>
                <a:gd name="connsiteX48" fmla="*/ 596535 w 1216072"/>
                <a:gd name="connsiteY48" fmla="*/ 421434 h 121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6072" h="1216073">
                  <a:moveTo>
                    <a:pt x="663445" y="0"/>
                  </a:moveTo>
                  <a:lnTo>
                    <a:pt x="811145" y="32526"/>
                  </a:lnTo>
                  <a:lnTo>
                    <a:pt x="815964" y="203212"/>
                  </a:lnTo>
                  <a:lnTo>
                    <a:pt x="838272" y="214050"/>
                  </a:lnTo>
                  <a:lnTo>
                    <a:pt x="903383" y="263017"/>
                  </a:lnTo>
                  <a:lnTo>
                    <a:pt x="1064745" y="208886"/>
                  </a:lnTo>
                  <a:lnTo>
                    <a:pt x="1146186" y="336326"/>
                  </a:lnTo>
                  <a:lnTo>
                    <a:pt x="1029630" y="459655"/>
                  </a:lnTo>
                  <a:lnTo>
                    <a:pt x="1039439" y="486861"/>
                  </a:lnTo>
                  <a:cubicBezTo>
                    <a:pt x="1046723" y="515767"/>
                    <a:pt x="1051221" y="545833"/>
                    <a:pt x="1052615" y="576773"/>
                  </a:cubicBezTo>
                  <a:lnTo>
                    <a:pt x="1052170" y="584784"/>
                  </a:lnTo>
                  <a:lnTo>
                    <a:pt x="1216072" y="666344"/>
                  </a:lnTo>
                  <a:lnTo>
                    <a:pt x="1183546" y="814044"/>
                  </a:lnTo>
                  <a:lnTo>
                    <a:pt x="992894" y="819426"/>
                  </a:lnTo>
                  <a:lnTo>
                    <a:pt x="987368" y="830798"/>
                  </a:lnTo>
                  <a:lnTo>
                    <a:pt x="936193" y="898847"/>
                  </a:lnTo>
                  <a:lnTo>
                    <a:pt x="993031" y="1068283"/>
                  </a:lnTo>
                  <a:lnTo>
                    <a:pt x="865591" y="1149724"/>
                  </a:lnTo>
                  <a:lnTo>
                    <a:pt x="733691" y="1025066"/>
                  </a:lnTo>
                  <a:lnTo>
                    <a:pt x="714557" y="1031964"/>
                  </a:lnTo>
                  <a:lnTo>
                    <a:pt x="632049" y="1044056"/>
                  </a:lnTo>
                  <a:lnTo>
                    <a:pt x="546450" y="1216073"/>
                  </a:lnTo>
                  <a:lnTo>
                    <a:pt x="398749" y="1183547"/>
                  </a:lnTo>
                  <a:lnTo>
                    <a:pt x="393312" y="990917"/>
                  </a:lnTo>
                  <a:lnTo>
                    <a:pt x="370622" y="979894"/>
                  </a:lnTo>
                  <a:cubicBezTo>
                    <a:pt x="346052" y="964860"/>
                    <a:pt x="323017" y="947520"/>
                    <a:pt x="301827" y="928157"/>
                  </a:cubicBezTo>
                  <a:lnTo>
                    <a:pt x="300170" y="926325"/>
                  </a:lnTo>
                  <a:lnTo>
                    <a:pt x="122125" y="986051"/>
                  </a:lnTo>
                  <a:lnTo>
                    <a:pt x="40684" y="858611"/>
                  </a:lnTo>
                  <a:lnTo>
                    <a:pt x="173443" y="718142"/>
                  </a:lnTo>
                  <a:lnTo>
                    <a:pt x="169454" y="707082"/>
                  </a:lnTo>
                  <a:lnTo>
                    <a:pt x="157850" y="627897"/>
                  </a:lnTo>
                  <a:lnTo>
                    <a:pt x="0" y="549347"/>
                  </a:lnTo>
                  <a:lnTo>
                    <a:pt x="32527" y="401646"/>
                  </a:lnTo>
                  <a:lnTo>
                    <a:pt x="205188" y="396774"/>
                  </a:lnTo>
                  <a:lnTo>
                    <a:pt x="221525" y="363147"/>
                  </a:lnTo>
                  <a:lnTo>
                    <a:pt x="272704" y="295095"/>
                  </a:lnTo>
                  <a:lnTo>
                    <a:pt x="215866" y="125661"/>
                  </a:lnTo>
                  <a:lnTo>
                    <a:pt x="343306" y="44221"/>
                  </a:lnTo>
                  <a:lnTo>
                    <a:pt x="475204" y="168877"/>
                  </a:lnTo>
                  <a:lnTo>
                    <a:pt x="494337" y="161979"/>
                  </a:lnTo>
                  <a:cubicBezTo>
                    <a:pt x="523243" y="154695"/>
                    <a:pt x="553308" y="150198"/>
                    <a:pt x="584248" y="148804"/>
                  </a:cubicBezTo>
                  <a:lnTo>
                    <a:pt x="589260" y="149081"/>
                  </a:lnTo>
                  <a:lnTo>
                    <a:pt x="663445" y="0"/>
                  </a:lnTo>
                  <a:close/>
                  <a:moveTo>
                    <a:pt x="596535" y="421434"/>
                  </a:moveTo>
                  <a:cubicBezTo>
                    <a:pt x="499588" y="425803"/>
                    <a:pt x="424539" y="507937"/>
                    <a:pt x="428909" y="604883"/>
                  </a:cubicBezTo>
                  <a:cubicBezTo>
                    <a:pt x="433278" y="701831"/>
                    <a:pt x="515411" y="776880"/>
                    <a:pt x="612359" y="772510"/>
                  </a:cubicBezTo>
                  <a:cubicBezTo>
                    <a:pt x="709305" y="768141"/>
                    <a:pt x="784355" y="686007"/>
                    <a:pt x="779985" y="589060"/>
                  </a:cubicBezTo>
                  <a:cubicBezTo>
                    <a:pt x="775616" y="492114"/>
                    <a:pt x="693483" y="417064"/>
                    <a:pt x="596535" y="421434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0" name="Oval 149"/>
          <p:cNvSpPr/>
          <p:nvPr/>
        </p:nvSpPr>
        <p:spPr bwMode="auto">
          <a:xfrm>
            <a:off x="1703154" y="5489491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1" name="Oval 150"/>
          <p:cNvSpPr/>
          <p:nvPr/>
        </p:nvSpPr>
        <p:spPr bwMode="auto">
          <a:xfrm>
            <a:off x="5320314" y="5489491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Title 1"/>
          <p:cNvSpPr txBox="1">
            <a:spLocks/>
          </p:cNvSpPr>
          <p:nvPr/>
        </p:nvSpPr>
        <p:spPr>
          <a:xfrm>
            <a:off x="274298" y="340736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defRPr/>
            </a:pPr>
            <a:r>
              <a:rPr lang="en-US" sz="4896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Why now?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595589" y="4724831"/>
            <a:ext cx="9127016" cy="857922"/>
          </a:xfrm>
          <a:prstGeom prst="straightConnector1">
            <a:avLst/>
          </a:prstGeom>
          <a:ln w="19050">
            <a:solidFill>
              <a:schemeClr val="bg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 bwMode="auto">
          <a:xfrm>
            <a:off x="9720836" y="4390190"/>
            <a:ext cx="616117" cy="616117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509233" y="5489491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oT">
            <a:extLst/>
          </p:cNvPr>
          <p:cNvSpPr>
            <a:spLocks noChangeAspect="1" noEditPoints="1"/>
          </p:cNvSpPr>
          <p:nvPr/>
        </p:nvSpPr>
        <p:spPr bwMode="auto">
          <a:xfrm>
            <a:off x="9843499" y="6224634"/>
            <a:ext cx="373041" cy="373639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68" name="desktop">
            <a:extLst/>
          </p:cNvPr>
          <p:cNvSpPr>
            <a:spLocks noChangeAspect="1" noEditPoints="1"/>
          </p:cNvSpPr>
          <p:nvPr/>
        </p:nvSpPr>
        <p:spPr bwMode="auto">
          <a:xfrm>
            <a:off x="5231350" y="6224634"/>
            <a:ext cx="379233" cy="373041"/>
          </a:xfrm>
          <a:custGeom>
            <a:avLst/>
            <a:gdLst>
              <a:gd name="T0" fmla="*/ 245 w 245"/>
              <a:gd name="T1" fmla="*/ 67 h 241"/>
              <a:gd name="T2" fmla="*/ 245 w 245"/>
              <a:gd name="T3" fmla="*/ 138 h 241"/>
              <a:gd name="T4" fmla="*/ 0 w 245"/>
              <a:gd name="T5" fmla="*/ 138 h 241"/>
              <a:gd name="T6" fmla="*/ 0 w 245"/>
              <a:gd name="T7" fmla="*/ 0 h 241"/>
              <a:gd name="T8" fmla="*/ 245 w 245"/>
              <a:gd name="T9" fmla="*/ 0 h 241"/>
              <a:gd name="T10" fmla="*/ 245 w 245"/>
              <a:gd name="T11" fmla="*/ 67 h 241"/>
              <a:gd name="T12" fmla="*/ 224 w 245"/>
              <a:gd name="T13" fmla="*/ 222 h 241"/>
              <a:gd name="T14" fmla="*/ 212 w 245"/>
              <a:gd name="T15" fmla="*/ 204 h 241"/>
              <a:gd name="T16" fmla="*/ 33 w 245"/>
              <a:gd name="T17" fmla="*/ 204 h 241"/>
              <a:gd name="T18" fmla="*/ 7 w 245"/>
              <a:gd name="T19" fmla="*/ 241 h 241"/>
              <a:gd name="T20" fmla="*/ 238 w 245"/>
              <a:gd name="T21" fmla="*/ 241 h 241"/>
              <a:gd name="T22" fmla="*/ 224 w 245"/>
              <a:gd name="T23" fmla="*/ 222 h 241"/>
              <a:gd name="T24" fmla="*/ 79 w 245"/>
              <a:gd name="T25" fmla="*/ 172 h 241"/>
              <a:gd name="T26" fmla="*/ 165 w 245"/>
              <a:gd name="T27" fmla="*/ 172 h 241"/>
              <a:gd name="T28" fmla="*/ 123 w 245"/>
              <a:gd name="T29" fmla="*/ 139 h 241"/>
              <a:gd name="T30" fmla="*/ 123 w 245"/>
              <a:gd name="T31" fmla="*/ 1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241">
                <a:moveTo>
                  <a:pt x="245" y="67"/>
                </a:moveTo>
                <a:lnTo>
                  <a:pt x="245" y="138"/>
                </a:lnTo>
                <a:lnTo>
                  <a:pt x="0" y="138"/>
                </a:lnTo>
                <a:lnTo>
                  <a:pt x="0" y="0"/>
                </a:lnTo>
                <a:lnTo>
                  <a:pt x="245" y="0"/>
                </a:lnTo>
                <a:lnTo>
                  <a:pt x="245" y="67"/>
                </a:lnTo>
                <a:moveTo>
                  <a:pt x="224" y="222"/>
                </a:moveTo>
                <a:lnTo>
                  <a:pt x="212" y="204"/>
                </a:lnTo>
                <a:lnTo>
                  <a:pt x="33" y="204"/>
                </a:lnTo>
                <a:lnTo>
                  <a:pt x="7" y="241"/>
                </a:lnTo>
                <a:lnTo>
                  <a:pt x="238" y="241"/>
                </a:lnTo>
                <a:lnTo>
                  <a:pt x="224" y="222"/>
                </a:lnTo>
                <a:moveTo>
                  <a:pt x="79" y="172"/>
                </a:moveTo>
                <a:lnTo>
                  <a:pt x="165" y="172"/>
                </a:lnTo>
                <a:moveTo>
                  <a:pt x="123" y="139"/>
                </a:moveTo>
                <a:lnTo>
                  <a:pt x="123" y="171"/>
                </a:ln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69" name="light">
            <a:extLst/>
          </p:cNvPr>
          <p:cNvSpPr>
            <a:spLocks noChangeAspect="1" noEditPoints="1"/>
          </p:cNvSpPr>
          <p:nvPr/>
        </p:nvSpPr>
        <p:spPr bwMode="auto">
          <a:xfrm>
            <a:off x="1677715" y="6224634"/>
            <a:ext cx="251263" cy="373041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0579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9" grpId="0"/>
      <p:bldP spid="84" grpId="0" animBg="1"/>
      <p:bldP spid="100" grpId="0"/>
      <p:bldP spid="101" grpId="0"/>
      <p:bldP spid="111" grpId="0" animBg="1"/>
      <p:bldP spid="112" grpId="0" animBg="1"/>
      <p:bldP spid="1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" y="1"/>
            <a:ext cx="12434712" cy="6994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881" y="-1"/>
            <a:ext cx="12434712" cy="6994525"/>
          </a:xfrm>
          <a:prstGeom prst="rect">
            <a:avLst/>
          </a:prstGeom>
          <a:solidFill>
            <a:srgbClr val="000000">
              <a:alpha val="6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398495" y="941295"/>
            <a:ext cx="9639484" cy="511193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675438" y="1211263"/>
            <a:ext cx="4079303" cy="45720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010325" y="4073326"/>
            <a:ext cx="3456384" cy="144016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098371" y="2850931"/>
            <a:ext cx="2239732" cy="1292662"/>
            <a:chOff x="5015512" y="2661801"/>
            <a:chExt cx="2239732" cy="1292662"/>
          </a:xfrm>
        </p:grpSpPr>
        <p:sp>
          <p:nvSpPr>
            <p:cNvPr id="4" name="TextBox 3"/>
            <p:cNvSpPr txBox="1"/>
            <p:nvPr/>
          </p:nvSpPr>
          <p:spPr>
            <a:xfrm>
              <a:off x="6095632" y="2661801"/>
              <a:ext cx="1159612" cy="129266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7200" dirty="0" smtClean="0">
                  <a:solidFill>
                    <a:schemeClr val="bg1"/>
                  </a:solidFill>
                  <a:latin typeface="+mj-lt"/>
                </a:rPr>
                <a:t>AI</a:t>
              </a:r>
            </a:p>
          </p:txBody>
        </p:sp>
        <p:sp>
          <p:nvSpPr>
            <p:cNvPr id="11" name="Robot_E99A" title="Icon of a robot">
              <a:extLst>
                <a:ext uri="{FF2B5EF4-FFF2-40B4-BE49-F238E27FC236}">
                  <a16:creationId xmlns:a16="http://schemas.microsoft.com/office/drawing/2014/main" xmlns="" id="{D968CEE8-39CF-46FE-BF0D-1CC02B17F3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21642" y="3005848"/>
              <a:ext cx="467861" cy="604568"/>
            </a:xfrm>
            <a:custGeom>
              <a:avLst/>
              <a:gdLst>
                <a:gd name="T0" fmla="*/ 1750 w 3000"/>
                <a:gd name="T1" fmla="*/ 250 h 3875"/>
                <a:gd name="T2" fmla="*/ 1500 w 3000"/>
                <a:gd name="T3" fmla="*/ 500 h 3875"/>
                <a:gd name="T4" fmla="*/ 1250 w 3000"/>
                <a:gd name="T5" fmla="*/ 250 h 3875"/>
                <a:gd name="T6" fmla="*/ 1500 w 3000"/>
                <a:gd name="T7" fmla="*/ 0 h 3875"/>
                <a:gd name="T8" fmla="*/ 1750 w 3000"/>
                <a:gd name="T9" fmla="*/ 250 h 3875"/>
                <a:gd name="T10" fmla="*/ 2500 w 3000"/>
                <a:gd name="T11" fmla="*/ 2074 h 3875"/>
                <a:gd name="T12" fmla="*/ 2500 w 3000"/>
                <a:gd name="T13" fmla="*/ 1176 h 3875"/>
                <a:gd name="T14" fmla="*/ 2324 w 3000"/>
                <a:gd name="T15" fmla="*/ 1000 h 3875"/>
                <a:gd name="T16" fmla="*/ 676 w 3000"/>
                <a:gd name="T17" fmla="*/ 1000 h 3875"/>
                <a:gd name="T18" fmla="*/ 500 w 3000"/>
                <a:gd name="T19" fmla="*/ 1176 h 3875"/>
                <a:gd name="T20" fmla="*/ 500 w 3000"/>
                <a:gd name="T21" fmla="*/ 2074 h 3875"/>
                <a:gd name="T22" fmla="*/ 676 w 3000"/>
                <a:gd name="T23" fmla="*/ 2250 h 3875"/>
                <a:gd name="T24" fmla="*/ 2324 w 3000"/>
                <a:gd name="T25" fmla="*/ 2250 h 3875"/>
                <a:gd name="T26" fmla="*/ 2500 w 3000"/>
                <a:gd name="T27" fmla="*/ 2074 h 3875"/>
                <a:gd name="T28" fmla="*/ 3000 w 3000"/>
                <a:gd name="T29" fmla="*/ 3875 h 3875"/>
                <a:gd name="T30" fmla="*/ 3000 w 3000"/>
                <a:gd name="T31" fmla="*/ 2958 h 3875"/>
                <a:gd name="T32" fmla="*/ 2792 w 3000"/>
                <a:gd name="T33" fmla="*/ 2750 h 3875"/>
                <a:gd name="T34" fmla="*/ 208 w 3000"/>
                <a:gd name="T35" fmla="*/ 2750 h 3875"/>
                <a:gd name="T36" fmla="*/ 0 w 3000"/>
                <a:gd name="T37" fmla="*/ 2958 h 3875"/>
                <a:gd name="T38" fmla="*/ 0 w 3000"/>
                <a:gd name="T39" fmla="*/ 3875 h 3875"/>
                <a:gd name="T40" fmla="*/ 1000 w 3000"/>
                <a:gd name="T41" fmla="*/ 2250 h 3875"/>
                <a:gd name="T42" fmla="*/ 1000 w 3000"/>
                <a:gd name="T43" fmla="*/ 2750 h 3875"/>
                <a:gd name="T44" fmla="*/ 1500 w 3000"/>
                <a:gd name="T45" fmla="*/ 500 h 3875"/>
                <a:gd name="T46" fmla="*/ 1500 w 3000"/>
                <a:gd name="T47" fmla="*/ 1000 h 3875"/>
                <a:gd name="T48" fmla="*/ 2000 w 3000"/>
                <a:gd name="T49" fmla="*/ 2250 h 3875"/>
                <a:gd name="T50" fmla="*/ 2000 w 3000"/>
                <a:gd name="T51" fmla="*/ 2750 h 3875"/>
                <a:gd name="T52" fmla="*/ 875 w 3000"/>
                <a:gd name="T53" fmla="*/ 1500 h 3875"/>
                <a:gd name="T54" fmla="*/ 1125 w 3000"/>
                <a:gd name="T55" fmla="*/ 1500 h 3875"/>
                <a:gd name="T56" fmla="*/ 1875 w 3000"/>
                <a:gd name="T57" fmla="*/ 1500 h 3875"/>
                <a:gd name="T58" fmla="*/ 2125 w 3000"/>
                <a:gd name="T59" fmla="*/ 1500 h 3875"/>
                <a:gd name="T60" fmla="*/ 381 w 3000"/>
                <a:gd name="T61" fmla="*/ 1375 h 3875"/>
                <a:gd name="T62" fmla="*/ 381 w 3000"/>
                <a:gd name="T63" fmla="*/ 1875 h 3875"/>
                <a:gd name="T64" fmla="*/ 2624 w 3000"/>
                <a:gd name="T65" fmla="*/ 1375 h 3875"/>
                <a:gd name="T66" fmla="*/ 2624 w 3000"/>
                <a:gd name="T67" fmla="*/ 1875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0" h="3875">
                  <a:moveTo>
                    <a:pt x="1750" y="250"/>
                  </a:moveTo>
                  <a:cubicBezTo>
                    <a:pt x="1750" y="388"/>
                    <a:pt x="1638" y="500"/>
                    <a:pt x="1500" y="500"/>
                  </a:cubicBezTo>
                  <a:cubicBezTo>
                    <a:pt x="1362" y="500"/>
                    <a:pt x="1250" y="388"/>
                    <a:pt x="1250" y="250"/>
                  </a:cubicBezTo>
                  <a:cubicBezTo>
                    <a:pt x="1250" y="112"/>
                    <a:pt x="1362" y="0"/>
                    <a:pt x="1500" y="0"/>
                  </a:cubicBezTo>
                  <a:cubicBezTo>
                    <a:pt x="1638" y="0"/>
                    <a:pt x="1750" y="112"/>
                    <a:pt x="1750" y="250"/>
                  </a:cubicBezTo>
                  <a:close/>
                  <a:moveTo>
                    <a:pt x="2500" y="2074"/>
                  </a:moveTo>
                  <a:cubicBezTo>
                    <a:pt x="2500" y="1176"/>
                    <a:pt x="2500" y="1176"/>
                    <a:pt x="2500" y="1176"/>
                  </a:cubicBezTo>
                  <a:cubicBezTo>
                    <a:pt x="2500" y="1079"/>
                    <a:pt x="2421" y="1000"/>
                    <a:pt x="2324" y="1000"/>
                  </a:cubicBezTo>
                  <a:cubicBezTo>
                    <a:pt x="676" y="1000"/>
                    <a:pt x="676" y="1000"/>
                    <a:pt x="676" y="1000"/>
                  </a:cubicBezTo>
                  <a:cubicBezTo>
                    <a:pt x="579" y="1000"/>
                    <a:pt x="500" y="1079"/>
                    <a:pt x="500" y="1176"/>
                  </a:cubicBezTo>
                  <a:cubicBezTo>
                    <a:pt x="500" y="2074"/>
                    <a:pt x="500" y="2074"/>
                    <a:pt x="500" y="2074"/>
                  </a:cubicBezTo>
                  <a:cubicBezTo>
                    <a:pt x="500" y="2171"/>
                    <a:pt x="579" y="2250"/>
                    <a:pt x="676" y="2250"/>
                  </a:cubicBezTo>
                  <a:cubicBezTo>
                    <a:pt x="2324" y="2250"/>
                    <a:pt x="2324" y="2250"/>
                    <a:pt x="2324" y="2250"/>
                  </a:cubicBezTo>
                  <a:cubicBezTo>
                    <a:pt x="2421" y="2250"/>
                    <a:pt x="2500" y="2171"/>
                    <a:pt x="2500" y="2074"/>
                  </a:cubicBezTo>
                  <a:close/>
                  <a:moveTo>
                    <a:pt x="3000" y="3875"/>
                  </a:moveTo>
                  <a:cubicBezTo>
                    <a:pt x="3000" y="2958"/>
                    <a:pt x="3000" y="2958"/>
                    <a:pt x="3000" y="2958"/>
                  </a:cubicBezTo>
                  <a:cubicBezTo>
                    <a:pt x="3000" y="2843"/>
                    <a:pt x="2907" y="2750"/>
                    <a:pt x="2792" y="2750"/>
                  </a:cubicBezTo>
                  <a:cubicBezTo>
                    <a:pt x="208" y="2750"/>
                    <a:pt x="208" y="2750"/>
                    <a:pt x="208" y="2750"/>
                  </a:cubicBezTo>
                  <a:cubicBezTo>
                    <a:pt x="93" y="2750"/>
                    <a:pt x="0" y="2843"/>
                    <a:pt x="0" y="2958"/>
                  </a:cubicBezTo>
                  <a:cubicBezTo>
                    <a:pt x="0" y="3875"/>
                    <a:pt x="0" y="3875"/>
                    <a:pt x="0" y="3875"/>
                  </a:cubicBezTo>
                  <a:moveTo>
                    <a:pt x="1000" y="2250"/>
                  </a:moveTo>
                  <a:cubicBezTo>
                    <a:pt x="1000" y="2750"/>
                    <a:pt x="1000" y="2750"/>
                    <a:pt x="1000" y="2750"/>
                  </a:cubicBezTo>
                  <a:moveTo>
                    <a:pt x="1500" y="500"/>
                  </a:moveTo>
                  <a:cubicBezTo>
                    <a:pt x="1500" y="1000"/>
                    <a:pt x="1500" y="1000"/>
                    <a:pt x="1500" y="1000"/>
                  </a:cubicBezTo>
                  <a:moveTo>
                    <a:pt x="2000" y="2250"/>
                  </a:moveTo>
                  <a:cubicBezTo>
                    <a:pt x="2000" y="2750"/>
                    <a:pt x="2000" y="2750"/>
                    <a:pt x="2000" y="2750"/>
                  </a:cubicBezTo>
                  <a:moveTo>
                    <a:pt x="875" y="1500"/>
                  </a:moveTo>
                  <a:cubicBezTo>
                    <a:pt x="1125" y="1500"/>
                    <a:pt x="1125" y="1500"/>
                    <a:pt x="1125" y="1500"/>
                  </a:cubicBezTo>
                  <a:moveTo>
                    <a:pt x="1875" y="1500"/>
                  </a:moveTo>
                  <a:cubicBezTo>
                    <a:pt x="2125" y="1500"/>
                    <a:pt x="2125" y="1500"/>
                    <a:pt x="2125" y="1500"/>
                  </a:cubicBezTo>
                  <a:moveTo>
                    <a:pt x="381" y="1375"/>
                  </a:moveTo>
                  <a:cubicBezTo>
                    <a:pt x="381" y="1875"/>
                    <a:pt x="381" y="1875"/>
                    <a:pt x="381" y="1875"/>
                  </a:cubicBezTo>
                  <a:moveTo>
                    <a:pt x="2624" y="1375"/>
                  </a:moveTo>
                  <a:cubicBezTo>
                    <a:pt x="2624" y="1875"/>
                    <a:pt x="2624" y="1875"/>
                    <a:pt x="2624" y="1875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015512" y="2768072"/>
              <a:ext cx="1080120" cy="108012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640625" y="2975580"/>
            <a:ext cx="2148927" cy="1043363"/>
            <a:chOff x="7198066" y="2850930"/>
            <a:chExt cx="2148927" cy="1043363"/>
          </a:xfrm>
        </p:grpSpPr>
        <p:sp>
          <p:nvSpPr>
            <p:cNvPr id="6" name="TextBox 5"/>
            <p:cNvSpPr txBox="1"/>
            <p:nvPr/>
          </p:nvSpPr>
          <p:spPr>
            <a:xfrm>
              <a:off x="8083185" y="2850930"/>
              <a:ext cx="1263808" cy="1043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5400" dirty="0" smtClean="0">
                  <a:solidFill>
                    <a:schemeClr val="bg1"/>
                  </a:solidFill>
                  <a:latin typeface="+mj-lt"/>
                </a:rPr>
                <a:t>ML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198066" y="2907214"/>
              <a:ext cx="892332" cy="89233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binary" title="Icon of binary code, ones and zeros">
              <a:extLst>
                <a:ext uri="{FF2B5EF4-FFF2-40B4-BE49-F238E27FC236}">
                  <a16:creationId xmlns:a16="http://schemas.microsoft.com/office/drawing/2014/main" xmlns="" id="{96CCD987-99C6-4E4D-9A6A-62A6A12CAC2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43152" y="3179748"/>
              <a:ext cx="402160" cy="347264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90445" y="4433366"/>
            <a:ext cx="1491271" cy="738664"/>
            <a:chOff x="8090445" y="4433366"/>
            <a:chExt cx="1491271" cy="738664"/>
          </a:xfrm>
        </p:grpSpPr>
        <p:grpSp>
          <p:nvGrpSpPr>
            <p:cNvPr id="19" name="Group 18"/>
            <p:cNvGrpSpPr/>
            <p:nvPr/>
          </p:nvGrpSpPr>
          <p:grpSpPr>
            <a:xfrm>
              <a:off x="8090445" y="4433366"/>
              <a:ext cx="1491271" cy="738664"/>
              <a:chOff x="8144093" y="4487014"/>
              <a:chExt cx="1491271" cy="738664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666509" y="4487014"/>
                <a:ext cx="968855" cy="7386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3200" dirty="0" smtClean="0">
                    <a:solidFill>
                      <a:schemeClr val="bg1"/>
                    </a:solidFill>
                  </a:rPr>
                  <a:t>NN</a:t>
                </a: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8144093" y="4571651"/>
                <a:ext cx="594424" cy="59442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Intelligence" title="Icon of circles connected by crossing lines">
              <a:extLst>
                <a:ext uri="{FF2B5EF4-FFF2-40B4-BE49-F238E27FC236}">
                  <a16:creationId xmlns:a16="http://schemas.microsoft.com/office/drawing/2014/main" xmlns="" id="{8DD1B0EB-DE08-44BC-AE8C-4AF6A5CD81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24648" y="4658858"/>
              <a:ext cx="341240" cy="327902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1825" y="1529878"/>
            <a:ext cx="16510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7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754 0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3717E-6 -1.25738E-6 L 0.29015 0.002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decel="100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381 0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ac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2201E-6 0 L 0.16403 -0.00068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5" y="-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2201E-6 0 L -1.42201E-6 -0.17499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6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ac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604E-6 -1.99728E-6 L 0.13901 -1.99728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5" grpId="0" animBg="1"/>
      <p:bldP spid="5" grpId="1" animBg="1"/>
      <p:bldP spid="5" grpId="2" animBg="1"/>
      <p:bldP spid="7" grpId="0" animBg="1"/>
      <p:bldP spid="7" grpId="1" animBg="1"/>
      <p:bldP spid="7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98" y="3038476"/>
            <a:ext cx="11887878" cy="917575"/>
          </a:xfrm>
        </p:spPr>
        <p:txBody>
          <a:bodyPr/>
          <a:lstStyle/>
          <a:p>
            <a:pPr algn="ctr"/>
            <a:r>
              <a:rPr lang="en-US" sz="4896" dirty="0"/>
              <a:t>2. </a:t>
            </a:r>
            <a:r>
              <a:rPr lang="en-US" sz="4896" dirty="0" smtClean="0"/>
              <a:t>What can it do for me?</a:t>
            </a:r>
            <a:endParaRPr lang="en-US" sz="4896" dirty="0"/>
          </a:p>
        </p:txBody>
      </p:sp>
    </p:spTree>
    <p:extLst>
      <p:ext uri="{BB962C8B-B14F-4D97-AF65-F5344CB8AC3E}">
        <p14:creationId xmlns:p14="http://schemas.microsoft.com/office/powerpoint/2010/main" val="13619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1"/>
            <a:ext cx="12434711" cy="699452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882" y="-1"/>
            <a:ext cx="12434712" cy="6994525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3" y="4033186"/>
            <a:ext cx="12434711" cy="296133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6528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2100" y="3579645"/>
            <a:ext cx="11191836" cy="2494467"/>
            <a:chOff x="609093" y="3509776"/>
            <a:chExt cx="10973385" cy="2445779"/>
          </a:xfrm>
        </p:grpSpPr>
        <p:sp>
          <p:nvSpPr>
            <p:cNvPr id="14" name="TextBox 13"/>
            <p:cNvSpPr txBox="1"/>
            <p:nvPr/>
          </p:nvSpPr>
          <p:spPr>
            <a:xfrm>
              <a:off x="4501156" y="4360184"/>
              <a:ext cx="3203356" cy="628642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Understanding</a:t>
              </a:r>
              <a:endParaRPr lang="en-US" sz="2448" kern="0" spc="5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5344" y="4879999"/>
              <a:ext cx="2954980" cy="1075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Interpret business and</a:t>
              </a:r>
              <a:b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customer data in real time </a:t>
              </a:r>
              <a:b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and scale including text, docs, images, video, voice</a:t>
              </a: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661735" y="3509776"/>
              <a:ext cx="882198" cy="882196"/>
              <a:chOff x="5654900" y="4087798"/>
              <a:chExt cx="882198" cy="88219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5654900" y="4087798"/>
                <a:ext cx="882198" cy="882196"/>
              </a:xfrm>
              <a:prstGeom prst="ellipse">
                <a:avLst/>
              </a:prstGeom>
              <a:solidFill>
                <a:schemeClr val="tx2"/>
              </a:solidFill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879" u="sng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5845013" y="4324055"/>
                <a:ext cx="488676" cy="314371"/>
              </a:xfrm>
              <a:custGeom>
                <a:avLst/>
                <a:gdLst>
                  <a:gd name="T0" fmla="*/ 85 w 314"/>
                  <a:gd name="T1" fmla="*/ 62 h 202"/>
                  <a:gd name="T2" fmla="*/ 0 w 314"/>
                  <a:gd name="T3" fmla="*/ 202 h 202"/>
                  <a:gd name="T4" fmla="*/ 314 w 314"/>
                  <a:gd name="T5" fmla="*/ 202 h 202"/>
                  <a:gd name="T6" fmla="*/ 178 w 314"/>
                  <a:gd name="T7" fmla="*/ 7 h 202"/>
                  <a:gd name="T8" fmla="*/ 125 w 314"/>
                  <a:gd name="T9" fmla="*/ 77 h 202"/>
                  <a:gd name="T10" fmla="*/ 125 w 314"/>
                  <a:gd name="T11" fmla="*/ 41 h 202"/>
                  <a:gd name="T12" fmla="*/ 125 w 314"/>
                  <a:gd name="T13" fmla="*/ 22 h 202"/>
                  <a:gd name="T14" fmla="*/ 125 w 314"/>
                  <a:gd name="T15" fmla="*/ 0 h 202"/>
                  <a:gd name="T16" fmla="*/ 70 w 314"/>
                  <a:gd name="T17" fmla="*/ 19 h 202"/>
                  <a:gd name="T18" fmla="*/ 108 w 314"/>
                  <a:gd name="T19" fmla="*/ 34 h 202"/>
                  <a:gd name="T20" fmla="*/ 108 w 314"/>
                  <a:gd name="T21" fmla="*/ 77 h 202"/>
                  <a:gd name="T22" fmla="*/ 85 w 314"/>
                  <a:gd name="T23" fmla="*/ 62 h 202"/>
                  <a:gd name="T24" fmla="*/ 30 w 314"/>
                  <a:gd name="T25" fmla="*/ 185 h 202"/>
                  <a:gd name="T26" fmla="*/ 89 w 314"/>
                  <a:gd name="T27" fmla="*/ 86 h 202"/>
                  <a:gd name="T28" fmla="*/ 123 w 314"/>
                  <a:gd name="T29" fmla="*/ 107 h 202"/>
                  <a:gd name="T30" fmla="*/ 140 w 314"/>
                  <a:gd name="T31" fmla="*/ 86 h 202"/>
                  <a:gd name="T32" fmla="*/ 159 w 314"/>
                  <a:gd name="T33" fmla="*/ 105 h 202"/>
                  <a:gd name="T34" fmla="*/ 174 w 314"/>
                  <a:gd name="T35" fmla="*/ 90 h 202"/>
                  <a:gd name="T36" fmla="*/ 193 w 314"/>
                  <a:gd name="T37" fmla="*/ 110 h 202"/>
                  <a:gd name="T38" fmla="*/ 214 w 314"/>
                  <a:gd name="T39" fmla="*/ 88 h 202"/>
                  <a:gd name="T40" fmla="*/ 282 w 314"/>
                  <a:gd name="T41" fmla="*/ 185 h 202"/>
                  <a:gd name="T42" fmla="*/ 30 w 314"/>
                  <a:gd name="T43" fmla="*/ 185 h 202"/>
                  <a:gd name="T44" fmla="*/ 204 w 314"/>
                  <a:gd name="T45" fmla="*/ 73 h 202"/>
                  <a:gd name="T46" fmla="*/ 193 w 314"/>
                  <a:gd name="T47" fmla="*/ 84 h 202"/>
                  <a:gd name="T48" fmla="*/ 174 w 314"/>
                  <a:gd name="T49" fmla="*/ 67 h 202"/>
                  <a:gd name="T50" fmla="*/ 159 w 314"/>
                  <a:gd name="T51" fmla="*/ 82 h 202"/>
                  <a:gd name="T52" fmla="*/ 151 w 314"/>
                  <a:gd name="T53" fmla="*/ 73 h 202"/>
                  <a:gd name="T54" fmla="*/ 178 w 314"/>
                  <a:gd name="T55" fmla="*/ 34 h 202"/>
                  <a:gd name="T56" fmla="*/ 204 w 314"/>
                  <a:gd name="T57" fmla="*/ 7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4" h="202">
                    <a:moveTo>
                      <a:pt x="85" y="62"/>
                    </a:moveTo>
                    <a:lnTo>
                      <a:pt x="0" y="202"/>
                    </a:lnTo>
                    <a:lnTo>
                      <a:pt x="314" y="202"/>
                    </a:lnTo>
                    <a:lnTo>
                      <a:pt x="178" y="7"/>
                    </a:lnTo>
                    <a:lnTo>
                      <a:pt x="125" y="77"/>
                    </a:lnTo>
                    <a:lnTo>
                      <a:pt x="125" y="41"/>
                    </a:lnTo>
                    <a:lnTo>
                      <a:pt x="125" y="22"/>
                    </a:lnTo>
                    <a:lnTo>
                      <a:pt x="125" y="0"/>
                    </a:lnTo>
                    <a:lnTo>
                      <a:pt x="70" y="19"/>
                    </a:lnTo>
                    <a:lnTo>
                      <a:pt x="108" y="34"/>
                    </a:lnTo>
                    <a:lnTo>
                      <a:pt x="108" y="77"/>
                    </a:lnTo>
                    <a:lnTo>
                      <a:pt x="85" y="62"/>
                    </a:lnTo>
                    <a:close/>
                    <a:moveTo>
                      <a:pt x="30" y="185"/>
                    </a:moveTo>
                    <a:lnTo>
                      <a:pt x="89" y="86"/>
                    </a:lnTo>
                    <a:lnTo>
                      <a:pt x="123" y="107"/>
                    </a:lnTo>
                    <a:lnTo>
                      <a:pt x="140" y="86"/>
                    </a:lnTo>
                    <a:lnTo>
                      <a:pt x="159" y="105"/>
                    </a:lnTo>
                    <a:lnTo>
                      <a:pt x="174" y="90"/>
                    </a:lnTo>
                    <a:lnTo>
                      <a:pt x="193" y="110"/>
                    </a:lnTo>
                    <a:lnTo>
                      <a:pt x="214" y="88"/>
                    </a:lnTo>
                    <a:lnTo>
                      <a:pt x="282" y="185"/>
                    </a:lnTo>
                    <a:lnTo>
                      <a:pt x="30" y="185"/>
                    </a:lnTo>
                    <a:close/>
                    <a:moveTo>
                      <a:pt x="204" y="73"/>
                    </a:moveTo>
                    <a:lnTo>
                      <a:pt x="193" y="84"/>
                    </a:lnTo>
                    <a:lnTo>
                      <a:pt x="174" y="67"/>
                    </a:lnTo>
                    <a:lnTo>
                      <a:pt x="159" y="82"/>
                    </a:lnTo>
                    <a:lnTo>
                      <a:pt x="151" y="73"/>
                    </a:lnTo>
                    <a:lnTo>
                      <a:pt x="178" y="34"/>
                    </a:lnTo>
                    <a:lnTo>
                      <a:pt x="204" y="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908121" y="4360184"/>
              <a:ext cx="2662578" cy="628642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 dirty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Interacting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896342" y="4879999"/>
              <a:ext cx="2686136" cy="1075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Remove technology barriers with customers </a:t>
              </a:r>
              <a:b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and multiply employee capabilities</a:t>
              </a: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9800430" y="3513567"/>
              <a:ext cx="877960" cy="877960"/>
              <a:chOff x="9797006" y="4091589"/>
              <a:chExt cx="877960" cy="87796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9797006" y="4091589"/>
                <a:ext cx="877960" cy="877960"/>
              </a:xfrm>
              <a:prstGeom prst="ellipse">
                <a:avLst/>
              </a:prstGeom>
              <a:solidFill>
                <a:schemeClr val="tx2"/>
              </a:solidFill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42" name="Freeform 5"/>
              <p:cNvSpPr>
                <a:spLocks noEditPoints="1"/>
              </p:cNvSpPr>
              <p:nvPr/>
            </p:nvSpPr>
            <p:spPr bwMode="auto">
              <a:xfrm>
                <a:off x="10036781" y="4331364"/>
                <a:ext cx="398411" cy="398411"/>
              </a:xfrm>
              <a:custGeom>
                <a:avLst/>
                <a:gdLst>
                  <a:gd name="T0" fmla="*/ 120 w 120"/>
                  <a:gd name="T1" fmla="*/ 120 h 120"/>
                  <a:gd name="T2" fmla="*/ 120 w 120"/>
                  <a:gd name="T3" fmla="*/ 0 h 120"/>
                  <a:gd name="T4" fmla="*/ 0 w 120"/>
                  <a:gd name="T5" fmla="*/ 0 h 120"/>
                  <a:gd name="T6" fmla="*/ 0 w 120"/>
                  <a:gd name="T7" fmla="*/ 120 h 120"/>
                  <a:gd name="T8" fmla="*/ 24 w 120"/>
                  <a:gd name="T9" fmla="*/ 120 h 120"/>
                  <a:gd name="T10" fmla="*/ 24 w 120"/>
                  <a:gd name="T11" fmla="*/ 116 h 120"/>
                  <a:gd name="T12" fmla="*/ 60 w 120"/>
                  <a:gd name="T13" fmla="*/ 80 h 120"/>
                  <a:gd name="T14" fmla="*/ 96 w 120"/>
                  <a:gd name="T15" fmla="*/ 116 h 120"/>
                  <a:gd name="T16" fmla="*/ 96 w 120"/>
                  <a:gd name="T17" fmla="*/ 120 h 120"/>
                  <a:gd name="T18" fmla="*/ 120 w 120"/>
                  <a:gd name="T19" fmla="*/ 120 h 120"/>
                  <a:gd name="T20" fmla="*/ 77 w 120"/>
                  <a:gd name="T21" fmla="*/ 75 h 120"/>
                  <a:gd name="T22" fmla="*/ 92 w 120"/>
                  <a:gd name="T23" fmla="*/ 48 h 120"/>
                  <a:gd name="T24" fmla="*/ 60 w 120"/>
                  <a:gd name="T25" fmla="*/ 16 h 120"/>
                  <a:gd name="T26" fmla="*/ 28 w 120"/>
                  <a:gd name="T27" fmla="*/ 48 h 120"/>
                  <a:gd name="T28" fmla="*/ 43 w 120"/>
                  <a:gd name="T29" fmla="*/ 75 h 120"/>
                  <a:gd name="T30" fmla="*/ 16 w 120"/>
                  <a:gd name="T31" fmla="*/ 112 h 120"/>
                  <a:gd name="T32" fmla="*/ 8 w 120"/>
                  <a:gd name="T33" fmla="*/ 112 h 120"/>
                  <a:gd name="T34" fmla="*/ 8 w 120"/>
                  <a:gd name="T35" fmla="*/ 8 h 120"/>
                  <a:gd name="T36" fmla="*/ 112 w 120"/>
                  <a:gd name="T37" fmla="*/ 8 h 120"/>
                  <a:gd name="T38" fmla="*/ 112 w 120"/>
                  <a:gd name="T39" fmla="*/ 112 h 120"/>
                  <a:gd name="T40" fmla="*/ 104 w 120"/>
                  <a:gd name="T41" fmla="*/ 112 h 120"/>
                  <a:gd name="T42" fmla="*/ 77 w 120"/>
                  <a:gd name="T43" fmla="*/ 75 h 120"/>
                  <a:gd name="T44" fmla="*/ 60 w 120"/>
                  <a:gd name="T45" fmla="*/ 72 h 120"/>
                  <a:gd name="T46" fmla="*/ 36 w 120"/>
                  <a:gd name="T47" fmla="*/ 48 h 120"/>
                  <a:gd name="T48" fmla="*/ 60 w 120"/>
                  <a:gd name="T49" fmla="*/ 24 h 120"/>
                  <a:gd name="T50" fmla="*/ 84 w 120"/>
                  <a:gd name="T51" fmla="*/ 48 h 120"/>
                  <a:gd name="T52" fmla="*/ 60 w 120"/>
                  <a:gd name="T53" fmla="*/ 7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0">
                    <a:moveTo>
                      <a:pt x="120" y="12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16"/>
                      <a:pt x="24" y="116"/>
                      <a:pt x="24" y="116"/>
                    </a:cubicBezTo>
                    <a:cubicBezTo>
                      <a:pt x="24" y="96"/>
                      <a:pt x="40" y="80"/>
                      <a:pt x="60" y="80"/>
                    </a:cubicBezTo>
                    <a:cubicBezTo>
                      <a:pt x="80" y="80"/>
                      <a:pt x="96" y="96"/>
                      <a:pt x="96" y="116"/>
                    </a:cubicBezTo>
                    <a:cubicBezTo>
                      <a:pt x="96" y="120"/>
                      <a:pt x="96" y="120"/>
                      <a:pt x="96" y="120"/>
                    </a:cubicBezTo>
                    <a:lnTo>
                      <a:pt x="120" y="120"/>
                    </a:lnTo>
                    <a:close/>
                    <a:moveTo>
                      <a:pt x="77" y="75"/>
                    </a:moveTo>
                    <a:cubicBezTo>
                      <a:pt x="86" y="70"/>
                      <a:pt x="92" y="60"/>
                      <a:pt x="92" y="48"/>
                    </a:cubicBezTo>
                    <a:cubicBezTo>
                      <a:pt x="92" y="30"/>
                      <a:pt x="78" y="16"/>
                      <a:pt x="60" y="16"/>
                    </a:cubicBezTo>
                    <a:cubicBezTo>
                      <a:pt x="42" y="16"/>
                      <a:pt x="28" y="30"/>
                      <a:pt x="28" y="48"/>
                    </a:cubicBezTo>
                    <a:cubicBezTo>
                      <a:pt x="28" y="60"/>
                      <a:pt x="34" y="70"/>
                      <a:pt x="43" y="75"/>
                    </a:cubicBezTo>
                    <a:cubicBezTo>
                      <a:pt x="29" y="81"/>
                      <a:pt x="18" y="95"/>
                      <a:pt x="16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2" y="95"/>
                      <a:pt x="91" y="81"/>
                      <a:pt x="77" y="75"/>
                    </a:cubicBezTo>
                    <a:moveTo>
                      <a:pt x="60" y="72"/>
                    </a:moveTo>
                    <a:cubicBezTo>
                      <a:pt x="47" y="72"/>
                      <a:pt x="36" y="61"/>
                      <a:pt x="36" y="48"/>
                    </a:cubicBezTo>
                    <a:cubicBezTo>
                      <a:pt x="36" y="35"/>
                      <a:pt x="47" y="24"/>
                      <a:pt x="60" y="24"/>
                    </a:cubicBezTo>
                    <a:cubicBezTo>
                      <a:pt x="73" y="24"/>
                      <a:pt x="84" y="35"/>
                      <a:pt x="84" y="48"/>
                    </a:cubicBezTo>
                    <a:cubicBezTo>
                      <a:pt x="84" y="61"/>
                      <a:pt x="73" y="72"/>
                      <a:pt x="60" y="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09093" y="4360183"/>
              <a:ext cx="2700662" cy="1044653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 dirty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Reasoning</a:t>
              </a:r>
            </a:p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endParaRPr lang="en-US" sz="2448" kern="0" spc="5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80750" y="4879999"/>
              <a:ext cx="2157349" cy="1075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 dirty="0">
                  <a:gradFill>
                    <a:gsLst>
                      <a:gs pos="5195">
                        <a:prstClr val="white"/>
                      </a:gs>
                      <a:gs pos="18000">
                        <a:prstClr val="white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Leverage your unique </a:t>
              </a:r>
              <a:br>
                <a:rPr lang="en-US" sz="1632" dirty="0">
                  <a:gradFill>
                    <a:gsLst>
                      <a:gs pos="5195">
                        <a:prstClr val="white"/>
                      </a:gs>
                      <a:gs pos="18000">
                        <a:prstClr val="white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 dirty="0">
                  <a:gradFill>
                    <a:gsLst>
                      <a:gs pos="5195">
                        <a:prstClr val="white"/>
                      </a:gs>
                      <a:gs pos="18000">
                        <a:prstClr val="white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data and augment your business in new, unimaginable ways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520445" y="3513567"/>
              <a:ext cx="877959" cy="877957"/>
              <a:chOff x="1517027" y="4091589"/>
              <a:chExt cx="877959" cy="877957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517027" y="4091589"/>
                <a:ext cx="877959" cy="877957"/>
              </a:xfrm>
              <a:prstGeom prst="ellipse">
                <a:avLst/>
              </a:prstGeom>
              <a:solidFill>
                <a:schemeClr val="tx2"/>
              </a:solidFill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Intelligence">
                <a:extLst/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5687" y="4347687"/>
                <a:ext cx="380638" cy="365760"/>
              </a:xfrm>
              <a:custGeom>
                <a:avLst/>
                <a:gdLst>
                  <a:gd name="T0" fmla="*/ 90 w 347"/>
                  <a:gd name="T1" fmla="*/ 24 h 333"/>
                  <a:gd name="T2" fmla="*/ 114 w 347"/>
                  <a:gd name="T3" fmla="*/ 0 h 333"/>
                  <a:gd name="T4" fmla="*/ 138 w 347"/>
                  <a:gd name="T5" fmla="*/ 24 h 333"/>
                  <a:gd name="T6" fmla="*/ 114 w 347"/>
                  <a:gd name="T7" fmla="*/ 49 h 333"/>
                  <a:gd name="T8" fmla="*/ 90 w 347"/>
                  <a:gd name="T9" fmla="*/ 24 h 333"/>
                  <a:gd name="T10" fmla="*/ 0 w 347"/>
                  <a:gd name="T11" fmla="*/ 146 h 333"/>
                  <a:gd name="T12" fmla="*/ 37 w 347"/>
                  <a:gd name="T13" fmla="*/ 183 h 333"/>
                  <a:gd name="T14" fmla="*/ 75 w 347"/>
                  <a:gd name="T15" fmla="*/ 146 h 333"/>
                  <a:gd name="T16" fmla="*/ 37 w 347"/>
                  <a:gd name="T17" fmla="*/ 108 h 333"/>
                  <a:gd name="T18" fmla="*/ 0 w 347"/>
                  <a:gd name="T19" fmla="*/ 146 h 333"/>
                  <a:gd name="T20" fmla="*/ 60 w 347"/>
                  <a:gd name="T21" fmla="*/ 273 h 333"/>
                  <a:gd name="T22" fmla="*/ 119 w 347"/>
                  <a:gd name="T23" fmla="*/ 333 h 333"/>
                  <a:gd name="T24" fmla="*/ 179 w 347"/>
                  <a:gd name="T25" fmla="*/ 273 h 333"/>
                  <a:gd name="T26" fmla="*/ 119 w 347"/>
                  <a:gd name="T27" fmla="*/ 213 h 333"/>
                  <a:gd name="T28" fmla="*/ 60 w 347"/>
                  <a:gd name="T29" fmla="*/ 273 h 333"/>
                  <a:gd name="T30" fmla="*/ 134 w 347"/>
                  <a:gd name="T31" fmla="*/ 110 h 333"/>
                  <a:gd name="T32" fmla="*/ 174 w 347"/>
                  <a:gd name="T33" fmla="*/ 149 h 333"/>
                  <a:gd name="T34" fmla="*/ 213 w 347"/>
                  <a:gd name="T35" fmla="*/ 110 h 333"/>
                  <a:gd name="T36" fmla="*/ 174 w 347"/>
                  <a:gd name="T37" fmla="*/ 71 h 333"/>
                  <a:gd name="T38" fmla="*/ 134 w 347"/>
                  <a:gd name="T39" fmla="*/ 110 h 333"/>
                  <a:gd name="T40" fmla="*/ 228 w 347"/>
                  <a:gd name="T41" fmla="*/ 241 h 333"/>
                  <a:gd name="T42" fmla="*/ 287 w 347"/>
                  <a:gd name="T43" fmla="*/ 303 h 333"/>
                  <a:gd name="T44" fmla="*/ 347 w 347"/>
                  <a:gd name="T45" fmla="*/ 241 h 333"/>
                  <a:gd name="T46" fmla="*/ 287 w 347"/>
                  <a:gd name="T47" fmla="*/ 179 h 333"/>
                  <a:gd name="T48" fmla="*/ 228 w 347"/>
                  <a:gd name="T49" fmla="*/ 241 h 333"/>
                  <a:gd name="T50" fmla="*/ 228 w 347"/>
                  <a:gd name="T51" fmla="*/ 250 h 333"/>
                  <a:gd name="T52" fmla="*/ 178 w 347"/>
                  <a:gd name="T53" fmla="*/ 262 h 333"/>
                  <a:gd name="T54" fmla="*/ 74 w 347"/>
                  <a:gd name="T55" fmla="*/ 139 h 333"/>
                  <a:gd name="T56" fmla="*/ 136 w 347"/>
                  <a:gd name="T57" fmla="*/ 120 h 333"/>
                  <a:gd name="T58" fmla="*/ 137 w 347"/>
                  <a:gd name="T59" fmla="*/ 216 h 333"/>
                  <a:gd name="T60" fmla="*/ 162 w 347"/>
                  <a:gd name="T61" fmla="*/ 148 h 333"/>
                  <a:gd name="T62" fmla="*/ 86 w 347"/>
                  <a:gd name="T63" fmla="*/ 223 h 333"/>
                  <a:gd name="T64" fmla="*/ 57 w 347"/>
                  <a:gd name="T65" fmla="*/ 177 h 333"/>
                  <a:gd name="T66" fmla="*/ 232 w 347"/>
                  <a:gd name="T67" fmla="*/ 217 h 333"/>
                  <a:gd name="T68" fmla="*/ 71 w 347"/>
                  <a:gd name="T69" fmla="*/ 161 h 333"/>
                  <a:gd name="T70" fmla="*/ 102 w 347"/>
                  <a:gd name="T71" fmla="*/ 46 h 333"/>
                  <a:gd name="T72" fmla="*/ 58 w 347"/>
                  <a:gd name="T73" fmla="*/ 115 h 333"/>
                  <a:gd name="T74" fmla="*/ 249 w 347"/>
                  <a:gd name="T75" fmla="*/ 194 h 333"/>
                  <a:gd name="T76" fmla="*/ 200 w 347"/>
                  <a:gd name="T77" fmla="*/ 139 h 333"/>
                  <a:gd name="T78" fmla="*/ 112 w 347"/>
                  <a:gd name="T79" fmla="*/ 213 h 333"/>
                  <a:gd name="T80" fmla="*/ 114 w 347"/>
                  <a:gd name="T81" fmla="*/ 49 h 333"/>
                  <a:gd name="T82" fmla="*/ 126 w 347"/>
                  <a:gd name="T83" fmla="*/ 45 h 333"/>
                  <a:gd name="T84" fmla="*/ 151 w 347"/>
                  <a:gd name="T85" fmla="*/ 7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7" h="333">
                    <a:moveTo>
                      <a:pt x="90" y="24"/>
                    </a:moveTo>
                    <a:cubicBezTo>
                      <a:pt x="90" y="11"/>
                      <a:pt x="100" y="0"/>
                      <a:pt x="114" y="0"/>
                    </a:cubicBezTo>
                    <a:cubicBezTo>
                      <a:pt x="127" y="0"/>
                      <a:pt x="138" y="11"/>
                      <a:pt x="138" y="24"/>
                    </a:cubicBezTo>
                    <a:cubicBezTo>
                      <a:pt x="138" y="38"/>
                      <a:pt x="127" y="49"/>
                      <a:pt x="114" y="49"/>
                    </a:cubicBezTo>
                    <a:cubicBezTo>
                      <a:pt x="100" y="49"/>
                      <a:pt x="90" y="38"/>
                      <a:pt x="90" y="24"/>
                    </a:cubicBezTo>
                    <a:close/>
                    <a:moveTo>
                      <a:pt x="0" y="146"/>
                    </a:moveTo>
                    <a:cubicBezTo>
                      <a:pt x="0" y="166"/>
                      <a:pt x="17" y="183"/>
                      <a:pt x="37" y="183"/>
                    </a:cubicBezTo>
                    <a:cubicBezTo>
                      <a:pt x="58" y="183"/>
                      <a:pt x="75" y="166"/>
                      <a:pt x="75" y="146"/>
                    </a:cubicBezTo>
                    <a:cubicBezTo>
                      <a:pt x="75" y="125"/>
                      <a:pt x="58" y="108"/>
                      <a:pt x="37" y="108"/>
                    </a:cubicBezTo>
                    <a:cubicBezTo>
                      <a:pt x="17" y="108"/>
                      <a:pt x="0" y="125"/>
                      <a:pt x="0" y="146"/>
                    </a:cubicBezTo>
                    <a:close/>
                    <a:moveTo>
                      <a:pt x="60" y="273"/>
                    </a:moveTo>
                    <a:cubicBezTo>
                      <a:pt x="60" y="306"/>
                      <a:pt x="86" y="333"/>
                      <a:pt x="119" y="333"/>
                    </a:cubicBezTo>
                    <a:cubicBezTo>
                      <a:pt x="152" y="333"/>
                      <a:pt x="179" y="306"/>
                      <a:pt x="179" y="273"/>
                    </a:cubicBezTo>
                    <a:cubicBezTo>
                      <a:pt x="179" y="240"/>
                      <a:pt x="152" y="213"/>
                      <a:pt x="119" y="213"/>
                    </a:cubicBezTo>
                    <a:cubicBezTo>
                      <a:pt x="86" y="213"/>
                      <a:pt x="60" y="240"/>
                      <a:pt x="60" y="273"/>
                    </a:cubicBezTo>
                    <a:close/>
                    <a:moveTo>
                      <a:pt x="134" y="110"/>
                    </a:moveTo>
                    <a:cubicBezTo>
                      <a:pt x="134" y="132"/>
                      <a:pt x="152" y="149"/>
                      <a:pt x="174" y="149"/>
                    </a:cubicBezTo>
                    <a:cubicBezTo>
                      <a:pt x="195" y="149"/>
                      <a:pt x="213" y="132"/>
                      <a:pt x="213" y="110"/>
                    </a:cubicBezTo>
                    <a:cubicBezTo>
                      <a:pt x="213" y="89"/>
                      <a:pt x="195" y="71"/>
                      <a:pt x="174" y="71"/>
                    </a:cubicBezTo>
                    <a:cubicBezTo>
                      <a:pt x="152" y="71"/>
                      <a:pt x="134" y="89"/>
                      <a:pt x="134" y="110"/>
                    </a:cubicBezTo>
                    <a:close/>
                    <a:moveTo>
                      <a:pt x="228" y="241"/>
                    </a:moveTo>
                    <a:cubicBezTo>
                      <a:pt x="228" y="275"/>
                      <a:pt x="254" y="303"/>
                      <a:pt x="287" y="303"/>
                    </a:cubicBezTo>
                    <a:cubicBezTo>
                      <a:pt x="320" y="303"/>
                      <a:pt x="347" y="275"/>
                      <a:pt x="347" y="241"/>
                    </a:cubicBezTo>
                    <a:cubicBezTo>
                      <a:pt x="347" y="207"/>
                      <a:pt x="320" y="179"/>
                      <a:pt x="287" y="179"/>
                    </a:cubicBezTo>
                    <a:cubicBezTo>
                      <a:pt x="254" y="179"/>
                      <a:pt x="228" y="207"/>
                      <a:pt x="228" y="241"/>
                    </a:cubicBezTo>
                    <a:close/>
                    <a:moveTo>
                      <a:pt x="228" y="250"/>
                    </a:moveTo>
                    <a:cubicBezTo>
                      <a:pt x="178" y="262"/>
                      <a:pt x="178" y="262"/>
                      <a:pt x="178" y="262"/>
                    </a:cubicBezTo>
                    <a:moveTo>
                      <a:pt x="74" y="139"/>
                    </a:moveTo>
                    <a:cubicBezTo>
                      <a:pt x="136" y="120"/>
                      <a:pt x="136" y="120"/>
                      <a:pt x="136" y="120"/>
                    </a:cubicBezTo>
                    <a:moveTo>
                      <a:pt x="137" y="216"/>
                    </a:moveTo>
                    <a:cubicBezTo>
                      <a:pt x="162" y="148"/>
                      <a:pt x="162" y="148"/>
                      <a:pt x="162" y="148"/>
                    </a:cubicBezTo>
                    <a:moveTo>
                      <a:pt x="86" y="223"/>
                    </a:moveTo>
                    <a:cubicBezTo>
                      <a:pt x="57" y="177"/>
                      <a:pt x="57" y="177"/>
                      <a:pt x="57" y="177"/>
                    </a:cubicBezTo>
                    <a:moveTo>
                      <a:pt x="232" y="217"/>
                    </a:moveTo>
                    <a:cubicBezTo>
                      <a:pt x="71" y="161"/>
                      <a:pt x="71" y="161"/>
                      <a:pt x="71" y="161"/>
                    </a:cubicBezTo>
                    <a:moveTo>
                      <a:pt x="102" y="46"/>
                    </a:moveTo>
                    <a:cubicBezTo>
                      <a:pt x="58" y="115"/>
                      <a:pt x="58" y="115"/>
                      <a:pt x="58" y="115"/>
                    </a:cubicBezTo>
                    <a:moveTo>
                      <a:pt x="249" y="194"/>
                    </a:moveTo>
                    <a:cubicBezTo>
                      <a:pt x="200" y="139"/>
                      <a:pt x="200" y="139"/>
                      <a:pt x="200" y="139"/>
                    </a:cubicBezTo>
                    <a:moveTo>
                      <a:pt x="112" y="213"/>
                    </a:moveTo>
                    <a:cubicBezTo>
                      <a:pt x="114" y="49"/>
                      <a:pt x="114" y="49"/>
                      <a:pt x="114" y="49"/>
                    </a:cubicBezTo>
                    <a:moveTo>
                      <a:pt x="126" y="45"/>
                    </a:moveTo>
                    <a:cubicBezTo>
                      <a:pt x="151" y="78"/>
                      <a:pt x="151" y="78"/>
                      <a:pt x="151" y="78"/>
                    </a:cubicBezTo>
                  </a:path>
                </a:pathLst>
              </a:custGeom>
              <a:noFill/>
              <a:ln w="1905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918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2021522" y="365891"/>
            <a:ext cx="8393430" cy="78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9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AI for your business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59244" y="1732255"/>
            <a:ext cx="3015083" cy="918405"/>
          </a:xfrm>
          <a:prstGeom prst="rect">
            <a:avLst/>
          </a:prstGeom>
        </p:spPr>
        <p:txBody>
          <a:bodyPr vert="horz" wrap="square" lIns="93247" tIns="93247" rIns="93247" bIns="93247" rtlCol="0" anchor="ctr">
            <a:noAutofit/>
          </a:bodyPr>
          <a:lstStyle/>
          <a:p>
            <a:pPr defTabSz="932418">
              <a:lnSpc>
                <a:spcPct val="90000"/>
              </a:lnSpc>
            </a:pPr>
            <a:r>
              <a: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estimated additional revenue/shifting revenue driven by AI in three years</a:t>
            </a: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3136827" y="1635848"/>
            <a:ext cx="2843848" cy="1131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418">
              <a:lnSpc>
                <a:spcPct val="90000"/>
              </a:lnSpc>
            </a:pPr>
            <a:r>
              <a:rPr lang="en-US" sz="7343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$1.2T</a:t>
            </a:r>
            <a:r>
              <a:rPr lang="en-US" sz="734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5408" y="6626403"/>
            <a:ext cx="870628" cy="237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4">
              <a:lnSpc>
                <a:spcPct val="90000"/>
              </a:lnSpc>
              <a:defRPr/>
            </a:pPr>
            <a:r>
              <a:rPr lang="en-US" sz="1020">
                <a:gradFill>
                  <a:gsLst>
                    <a:gs pos="5195">
                      <a:prstClr val="white"/>
                    </a:gs>
                    <a:gs pos="17000">
                      <a:prstClr val="white"/>
                    </a:gs>
                  </a:gsLst>
                  <a:lin ang="5400000" scaled="1"/>
                </a:gradFill>
                <a:latin typeface="Segoe UI"/>
              </a:rPr>
              <a:t>Source: IDC</a:t>
            </a:r>
            <a:endParaRPr lang="en-US" sz="1020" dirty="0">
              <a:gradFill>
                <a:gsLst>
                  <a:gs pos="5195">
                    <a:prstClr val="white"/>
                  </a:gs>
                  <a:gs pos="17000">
                    <a:prstClr val="white"/>
                  </a:gs>
                </a:gsLst>
                <a:lin ang="5400000" scaled="1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4427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60991E-6 -3.62233E-6 L -3.60991E-6 0.0678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theme/theme1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2.xml><?xml version="1.0" encoding="utf-8"?>
<a:theme xmlns:a="http://schemas.openxmlformats.org/drawingml/2006/main" name="5-50109_Microsoft_Dark_Template">
  <a:themeElements>
    <a:clrScheme name="Microsoft 2017 Dark">
      <a:dk1>
        <a:srgbClr val="353535"/>
      </a:dk1>
      <a:lt1>
        <a:srgbClr val="FFFFFF"/>
      </a:lt1>
      <a:dk2>
        <a:srgbClr val="D83B01"/>
      </a:dk2>
      <a:lt2>
        <a:srgbClr val="CDF4FF"/>
      </a:lt2>
      <a:accent1>
        <a:srgbClr val="D83B01"/>
      </a:accent1>
      <a:accent2>
        <a:srgbClr val="FF8C00"/>
      </a:accent2>
      <a:accent3>
        <a:srgbClr val="FFB900"/>
      </a:accent3>
      <a:accent4>
        <a:srgbClr val="00BCF2"/>
      </a:accent4>
      <a:accent5>
        <a:srgbClr val="D2D2D2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7C638A3A-D771-4183-8214-2AFBE384714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A584695755FE764EB25B07353E74077C00D779C3CEF1177A4F8B41F96DF87A1F66" ma:contentTypeVersion="27" ma:contentTypeDescription="" ma:contentTypeScope="" ma:versionID="8641f81e7643323f4894ad5cfb9fb0f3">
  <xsd:schema xmlns:xsd="http://www.w3.org/2001/XMLSchema" xmlns:xs="http://www.w3.org/2001/XMLSchema" xmlns:p="http://schemas.microsoft.com/office/2006/metadata/properties" xmlns:ns1="http://schemas.microsoft.com/sharepoint/v3" xmlns:ns2="04e01bb1-6d80-42e9-ae53-416b1e8aa845" xmlns:ns3="230e9df3-be65-4c73-a93b-d1236ebd677e" xmlns:ns5="e889e55c-35cf-43c7-aaf4-cf2500919dd8" targetNamespace="http://schemas.microsoft.com/office/2006/metadata/properties" ma:root="true" ma:fieldsID="cfa393de6d5a52634dd4113eb929c878" ns1:_="" ns2:_="" ns3:_="" ns5:_="">
    <xsd:import namespace="http://schemas.microsoft.com/sharepoint/v3"/>
    <xsd:import namespace="04e01bb1-6d80-42e9-ae53-416b1e8aa845"/>
    <xsd:import namespace="230e9df3-be65-4c73-a93b-d1236ebd677e"/>
    <xsd:import namespace="e889e55c-35cf-43c7-aaf4-cf2500919dd8"/>
    <xsd:element name="properties">
      <xsd:complexType>
        <xsd:sequence>
          <xsd:element name="documentManagement">
            <xsd:complexType>
              <xsd:all>
                <xsd:element ref="ns2:e349cd3f156b4e7d8653c9cd4f2d8fb4" minOccurs="0"/>
                <xsd:element ref="ns3:TaxCatchAll" minOccurs="0"/>
                <xsd:element ref="ns3:TaxCatchAllLabel" minOccurs="0"/>
                <xsd:element ref="ns2:g60601ae6c3e4c409eb6a70077dda16d" minOccurs="0"/>
                <xsd:element ref="ns2:l61c8586195b4657a1f710a539f9bc3a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e6bd9c8ce3ed4fe68161c78952f36fbc" minOccurs="0"/>
                <xsd:element ref="ns2:c2f1b796fca04ddbb48af271e99c8750" minOccurs="0"/>
                <xsd:element ref="ns2:Session_x0020_Code" minOccurs="0"/>
                <xsd:element ref="ns2:MS_x0020_Content_x0020_Owner" minOccurs="0"/>
                <xsd:element ref="ns2:a645af38eebb4a1ea4744f163c56ea26" minOccurs="0"/>
                <xsd:element ref="ns2:fb4e50409e3b4517bb965b3c7125e15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5:_x0062_bc8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01bb1-6d80-42e9-ae53-416b1e8aa845" elementFormDefault="qualified">
    <xsd:import namespace="http://schemas.microsoft.com/office/2006/documentManagement/types"/>
    <xsd:import namespace="http://schemas.microsoft.com/office/infopath/2007/PartnerControls"/>
    <xsd:element name="e349cd3f156b4e7d8653c9cd4f2d8fb4" ma:index="8" nillable="true" ma:taxonomy="true" ma:internalName="e349cd3f156b4e7d8653c9cd4f2d8fb4" ma:taxonomyFieldName="Event_x0020_Name" ma:displayName="Event Name" ma:default="" ma:fieldId="{e349cd3f-156b-4e7d-8653-c9cd4f2d8fb4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g60601ae6c3e4c409eb6a70077dda16d" ma:index="12" nillable="true" ma:taxonomy="true" ma:internalName="g60601ae6c3e4c409eb6a70077dda16d" ma:taxonomyFieldName="Event_x0020_Location" ma:displayName="Event Location" ma:default="" ma:fieldId="{060601ae-6c3e-4c40-9eb6-a70077dda16d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61c8586195b4657a1f710a539f9bc3a" ma:index="14" nillable="true" ma:taxonomy="true" ma:internalName="l61c8586195b4657a1f710a539f9bc3a" ma:taxonomyFieldName="Event_x0020_Venue" ma:displayName="Event Venue" ma:default="" ma:fieldId="{561c8586-195b-4657-a1f7-10a539f9bc3a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e6bd9c8ce3ed4fe68161c78952f36fbc" ma:index="21" nillable="true" ma:taxonomy="true" ma:internalName="e6bd9c8ce3ed4fe68161c78952f36fbc" ma:taxonomyFieldName="Product" ma:displayName="Product" ma:default="" ma:fieldId="{e6bd9c8c-e3ed-4fe6-8161-c78952f36fb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2f1b796fca04ddbb48af271e99c8750" ma:index="23" nillable="true" ma:taxonomy="true" ma:internalName="c2f1b796fca04ddbb48af271e99c8750" ma:taxonomyFieldName="Campaign" ma:displayName="Campaign" ma:default="" ma:fieldId="{c2f1b796-fca0-4ddb-b48a-f271e99c875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645af38eebb4a1ea4744f163c56ea26" ma:index="27" nillable="true" ma:taxonomy="true" ma:internalName="a645af38eebb4a1ea4744f163c56ea26" ma:taxonomyFieldName="Track" ma:displayName="Track" ma:default="" ma:fieldId="{a645af38-eebb-4a1e-a474-4f163c56ea26}" ma:sspId="e385fb40-52d4-4fae-9c5b-3e8ff8a5878e" ma:termSetId="c41d04fa-0c93-454c-bbda-19a0dbc9ce5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b4e50409e3b4517bb965b3c7125e153" ma:index="29" nillable="true" ma:taxonomy="true" ma:internalName="fb4e50409e3b4517bb965b3c7125e153" ma:taxonomyFieldName="Audience1" ma:displayName="Audience" ma:default="" ma:fieldId="{fb4e5040-9e3b-4517-bb96-5b3c7125e15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4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508df36-a784-4474-b4a6-3a99ee8c8b37}" ma:internalName="TaxCatchAll" ma:showField="CatchAllData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508df36-a784-4474-b4a6-3a99ee8c8b37}" ma:internalName="TaxCatchAllLabel" ma:readOnly="true" ma:showField="CatchAllDataLabel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9e55c-35cf-43c7-aaf4-cf2500919dd8" elementFormDefault="qualified">
    <xsd:import namespace="http://schemas.microsoft.com/office/2006/documentManagement/types"/>
    <xsd:import namespace="http://schemas.microsoft.com/office/infopath/2007/PartnerControls"/>
    <xsd:element name="_x0062_bc8" ma:index="39" nillable="true" ma:displayName="Person or Group" ma:list="UserInfo" ma:internalName="_x0062_bc8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4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_x0020_Code xmlns="04e01bb1-6d80-42e9-ae53-416b1e8aa845" xsi:nil="true"/>
    <LikesCount xmlns="http://schemas.microsoft.com/sharepoint/v3" xsi:nil="true"/>
    <_x0062_bc8 xmlns="e889e55c-35cf-43c7-aaf4-cf2500919dd8">
      <UserInfo>
        <DisplayName/>
        <AccountId xsi:nil="true"/>
        <AccountType/>
      </UserInfo>
    </_x0062_bc8>
    <External_x0020_Speaker xmlns="04e01bb1-6d80-42e9-ae53-416b1e8aa845" xsi:nil="true"/>
    <fb4e50409e3b4517bb965b3c7125e153 xmlns="04e01bb1-6d80-42e9-ae53-416b1e8aa845">
      <Terms xmlns="http://schemas.microsoft.com/office/infopath/2007/PartnerControls"/>
    </fb4e50409e3b4517bb965b3c7125e153>
    <MS_x0020_Content_x0020_Owner xmlns="04e01bb1-6d80-42e9-ae53-416b1e8aa845">
      <UserInfo>
        <DisplayName/>
        <AccountId xsi:nil="true"/>
        <AccountType/>
      </UserInfo>
    </MS_x0020_Content_x0020_Owner>
    <l61c8586195b4657a1f710a539f9bc3a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l61c8586195b4657a1f710a539f9bc3a>
    <a645af38eebb4a1ea4744f163c56ea26 xmlns="04e01bb1-6d80-42e9-ae53-416b1e8aa845">
      <Terms xmlns="http://schemas.microsoft.com/office/infopath/2007/PartnerControls"/>
    </a645af38eebb4a1ea4744f163c56ea26>
    <g60601ae6c3e4c409eb6a70077dda16d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g60601ae6c3e4c409eb6a70077dda16d>
    <e6bd9c8ce3ed4fe68161c78952f36fbc xmlns="04e01bb1-6d80-42e9-ae53-416b1e8aa845">
      <Terms xmlns="http://schemas.microsoft.com/office/infopath/2007/PartnerControls"/>
    </e6bd9c8ce3ed4fe68161c78952f36fbc>
    <MS_x0020_Speaker xmlns="04e01bb1-6d80-42e9-ae53-416b1e8aa845">
      <UserInfo>
        <DisplayName/>
        <AccountId xsi:nil="true"/>
        <AccountType/>
      </UserInfo>
    </MS_x0020_Speaker>
    <Presentation_x0020_Date xmlns="04e01bb1-6d80-42e9-ae53-416b1e8aa845" xsi:nil="true"/>
    <Event_x0020_Start_x0020_Date xmlns="04e01bb1-6d80-42e9-ae53-416b1e8aa845">2017-09-25T00:00:00+00:00</Event_x0020_Start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2017</TermName>
          <TermId xmlns="http://schemas.microsoft.com/office/infopath/2007/PartnerControls">21d30605-03f6-4b08-a63a-5a553eb19f84</TermId>
        </TermInfo>
      </Terms>
    </TaxKeywordTaxHTField>
    <e349cd3f156b4e7d8653c9cd4f2d8fb4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e349cd3f156b4e7d8653c9cd4f2d8fb4>
    <TaxCatchAll xmlns="230e9df3-be65-4c73-a93b-d1236ebd677e">
      <Value>55</Value>
      <Value>54</Value>
      <Value>53</Value>
      <Value>16</Value>
    </TaxCatchAll>
    <Event_x0020_End_x0020_Date xmlns="04e01bb1-6d80-42e9-ae53-416b1e8aa845">2017-09-29T00:00:00+00:00</Event_x0020_End_x0020_Date>
    <c2f1b796fca04ddbb48af271e99c8750 xmlns="04e01bb1-6d80-42e9-ae53-416b1e8aa845">
      <Terms xmlns="http://schemas.microsoft.com/office/infopath/2007/PartnerControls"/>
    </c2f1b796fca04ddbb48af271e99c8750>
  </documentManagement>
</p:properties>
</file>

<file path=customXml/itemProps1.xml><?xml version="1.0" encoding="utf-8"?>
<ds:datastoreItem xmlns:ds="http://schemas.openxmlformats.org/officeDocument/2006/customXml" ds:itemID="{532F11E6-5A70-45F1-A1F4-684775A686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4e01bb1-6d80-42e9-ae53-416b1e8aa845"/>
    <ds:schemaRef ds:uri="230e9df3-be65-4c73-a93b-d1236ebd677e"/>
    <ds:schemaRef ds:uri="e889e55c-35cf-43c7-aaf4-cf2500919d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04e01bb1-6d80-42e9-ae53-416b1e8aa845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e889e55c-35cf-43c7-aaf4-cf2500919dd8"/>
    <ds:schemaRef ds:uri="230e9df3-be65-4c73-a93b-d1236ebd677e"/>
    <ds:schemaRef ds:uri="http://schemas.microsoft.com/sharepoint/v3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Microsoft_2017_16x9_Template</Template>
  <TotalTime>839</TotalTime>
  <Words>1717</Words>
  <Application>Microsoft Macintosh PowerPoint</Application>
  <PresentationFormat>Custom</PresentationFormat>
  <Paragraphs>455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5-50109_Microsoft_Light_Template</vt:lpstr>
      <vt:lpstr>5-50109_Microsoft_Dark_Template</vt:lpstr>
      <vt:lpstr>AI developer bootcamp: Introduction</vt:lpstr>
      <vt:lpstr>Welcome</vt:lpstr>
      <vt:lpstr>Overview</vt:lpstr>
      <vt:lpstr>1. What is artificial intelligence?</vt:lpstr>
      <vt:lpstr>PowerPoint Presentation</vt:lpstr>
      <vt:lpstr>PowerPoint Presentation</vt:lpstr>
      <vt:lpstr>PowerPoint Presentation</vt:lpstr>
      <vt:lpstr>2. What can it do for me?</vt:lpstr>
      <vt:lpstr>PowerPoint Presentation</vt:lpstr>
      <vt:lpstr>Digital Transformation + AI</vt:lpstr>
      <vt:lpstr>Digital Transformation + AI</vt:lpstr>
      <vt:lpstr>PowerPoint Presentation</vt:lpstr>
      <vt:lpstr>Digital Transformation + AI</vt:lpstr>
      <vt:lpstr>PowerPoint Presentation</vt:lpstr>
      <vt:lpstr>Digital Transformation + AI</vt:lpstr>
      <vt:lpstr>PowerPoint Presentation</vt:lpstr>
      <vt:lpstr>Digital Transformation + AI</vt:lpstr>
      <vt:lpstr>PowerPoint Presentation</vt:lpstr>
      <vt:lpstr>PowerPoint Presentation</vt:lpstr>
      <vt:lpstr>3. What does Microsoft offer?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Cognitive Services?</vt:lpstr>
      <vt:lpstr>PowerPoint Presentation</vt:lpstr>
      <vt:lpstr>PowerPoint Presentation</vt:lpstr>
      <vt:lpstr>PowerPoint Presentation</vt:lpstr>
      <vt:lpstr>Developer Landscape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James Carpinter</dc:creator>
  <cp:keywords>Microsoft Ignite 2017</cp:keywords>
  <dc:description>Template: Mitchell Derrey, Silver Fox Productions_x000d_
Formatting: _x000d_
Audience Type:</dc:description>
  <cp:lastModifiedBy>James Carpinter</cp:lastModifiedBy>
  <cp:revision>106</cp:revision>
  <dcterms:created xsi:type="dcterms:W3CDTF">2017-09-07T04:46:11Z</dcterms:created>
  <dcterms:modified xsi:type="dcterms:W3CDTF">2017-09-26T07:43:08Z</dcterms:modified>
  <cp:category>Microsoft Ignite 2017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0x010100A584695755FE764EB25B07353E74077C00D779C3CEF1177A4F8B41F96DF87A1F66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55;#Orange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54;#Orlando|8cc4ed56-1866-4501-a22c-89aafde6f59b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53;#Microsoft Ignite 2017|21d30605-03f6-4b08-a63a-5a553eb19f84</vt:lpwstr>
  </property>
  <property fmtid="{D5CDD505-2E9C-101B-9397-08002B2CF9AE}" pid="12" name="Audience1">
    <vt:lpwstr/>
  </property>
  <property fmtid="{D5CDD505-2E9C-101B-9397-08002B2CF9AE}" pid="13" name="Event Name">
    <vt:lpwstr>16;#Microsoft Ignite|9323c522-fe4b-4922-816b-10a1920d7afb</vt:lpwstr>
  </property>
</Properties>
</file>